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4C3CCF-3349-4EA9-875E-31DE49B45F75}" v="313" dt="2025-08-08T01:38:27.4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F2D059B1-892C-4A68-A72E-3F49D708D12A}"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93281765-A24B-46C3-AD48-7E6689348A87}">
      <dgm:prSet/>
      <dgm:spPr/>
      <dgm:t>
        <a:bodyPr/>
        <a:lstStyle/>
        <a:p>
          <a:r>
            <a:rPr lang="en-GB" b="1"/>
            <a:t>Texture mean</a:t>
          </a:r>
          <a:r>
            <a:rPr lang="en-GB"/>
            <a:t> could be a </a:t>
          </a:r>
          <a:r>
            <a:rPr lang="en-GB" b="1"/>
            <a:t>useful diagnostic feature</a:t>
          </a:r>
          <a:r>
            <a:rPr lang="en-GB"/>
            <a:t>: tumors with higher texture mean values are more likely to be malignant. </a:t>
          </a:r>
          <a:endParaRPr lang="en-US"/>
        </a:p>
      </dgm:t>
    </dgm:pt>
    <dgm:pt modelId="{669AED86-EA3D-46D2-A1BA-D15738B2DEF6}" type="parTrans" cxnId="{6CAC2E2A-E35A-4411-9A6D-3CBBDD9C0A01}">
      <dgm:prSet/>
      <dgm:spPr/>
      <dgm:t>
        <a:bodyPr/>
        <a:lstStyle/>
        <a:p>
          <a:endParaRPr lang="en-US"/>
        </a:p>
      </dgm:t>
    </dgm:pt>
    <dgm:pt modelId="{6B1C8400-1CF6-43CA-A411-DD6296660DF1}" type="sibTrans" cxnId="{6CAC2E2A-E35A-4411-9A6D-3CBBDD9C0A01}">
      <dgm:prSet/>
      <dgm:spPr/>
      <dgm:t>
        <a:bodyPr/>
        <a:lstStyle/>
        <a:p>
          <a:endParaRPr lang="en-US"/>
        </a:p>
      </dgm:t>
    </dgm:pt>
    <dgm:pt modelId="{1C345223-E356-41E9-9EC4-58C9127FD5E5}">
      <dgm:prSet/>
      <dgm:spPr/>
      <dgm:t>
        <a:bodyPr/>
        <a:lstStyle/>
        <a:p>
          <a:r>
            <a:rPr lang="en-GB"/>
            <a:t>This kind of visualization helps you, as the "doctor," quickly spot patterns that might guide further investigation or model building.</a:t>
          </a:r>
          <a:endParaRPr lang="en-US"/>
        </a:p>
      </dgm:t>
    </dgm:pt>
    <dgm:pt modelId="{99E02AD1-495C-4B80-90D9-C5330A44DCB4}" type="parTrans" cxnId="{67DFC114-0818-4F3B-9F5A-AC72C5E30A81}">
      <dgm:prSet/>
      <dgm:spPr/>
      <dgm:t>
        <a:bodyPr/>
        <a:lstStyle/>
        <a:p>
          <a:endParaRPr lang="en-US"/>
        </a:p>
      </dgm:t>
    </dgm:pt>
    <dgm:pt modelId="{FA817269-80E0-4A68-B2E9-2828D9566234}" type="sibTrans" cxnId="{67DFC114-0818-4F3B-9F5A-AC72C5E30A81}">
      <dgm:prSet/>
      <dgm:spPr/>
      <dgm:t>
        <a:bodyPr/>
        <a:lstStyle/>
        <a:p>
          <a:endParaRPr lang="en-US"/>
        </a:p>
      </dgm:t>
    </dgm:pt>
    <dgm:pt modelId="{7D10CE57-6129-4D66-998D-6964E9E62C0A}" type="pres">
      <dgm:prSet presAssocID="{F2D059B1-892C-4A68-A72E-3F49D708D12A}" presName="root" presStyleCnt="0">
        <dgm:presLayoutVars>
          <dgm:dir/>
          <dgm:resizeHandles val="exact"/>
        </dgm:presLayoutVars>
      </dgm:prSet>
      <dgm:spPr/>
    </dgm:pt>
    <dgm:pt modelId="{0B90EA2C-4F59-4B11-BEED-7286D542B2D5}" type="pres">
      <dgm:prSet presAssocID="{F2D059B1-892C-4A68-A72E-3F49D708D12A}" presName="container" presStyleCnt="0">
        <dgm:presLayoutVars>
          <dgm:dir/>
          <dgm:resizeHandles val="exact"/>
        </dgm:presLayoutVars>
      </dgm:prSet>
      <dgm:spPr/>
    </dgm:pt>
    <dgm:pt modelId="{EAE642E1-D4D2-4D29-8EAC-72E290D7BD1B}" type="pres">
      <dgm:prSet presAssocID="{93281765-A24B-46C3-AD48-7E6689348A87}" presName="compNode" presStyleCnt="0"/>
      <dgm:spPr/>
    </dgm:pt>
    <dgm:pt modelId="{37A3B4F5-4CBD-461B-8D36-884D59E05095}" type="pres">
      <dgm:prSet presAssocID="{93281765-A24B-46C3-AD48-7E6689348A87}" presName="iconBgRect" presStyleLbl="bgShp" presStyleIdx="0" presStyleCnt="2"/>
      <dgm:spPr/>
    </dgm:pt>
    <dgm:pt modelId="{8CE44723-C853-48BD-8D7B-2E675E8E044F}" type="pres">
      <dgm:prSet presAssocID="{93281765-A24B-46C3-AD48-7E6689348A8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C6C96420-4285-425F-8C32-F7DB3C77A72A}" type="pres">
      <dgm:prSet presAssocID="{93281765-A24B-46C3-AD48-7E6689348A87}" presName="spaceRect" presStyleCnt="0"/>
      <dgm:spPr/>
    </dgm:pt>
    <dgm:pt modelId="{92DF3F3E-214A-4000-A74A-A7B2A8EAC1EE}" type="pres">
      <dgm:prSet presAssocID="{93281765-A24B-46C3-AD48-7E6689348A87}" presName="textRect" presStyleLbl="revTx" presStyleIdx="0" presStyleCnt="2">
        <dgm:presLayoutVars>
          <dgm:chMax val="1"/>
          <dgm:chPref val="1"/>
        </dgm:presLayoutVars>
      </dgm:prSet>
      <dgm:spPr/>
    </dgm:pt>
    <dgm:pt modelId="{A1332389-1286-4BD4-A312-2DE9444C7B07}" type="pres">
      <dgm:prSet presAssocID="{6B1C8400-1CF6-43CA-A411-DD6296660DF1}" presName="sibTrans" presStyleLbl="sibTrans2D1" presStyleIdx="0" presStyleCnt="0"/>
      <dgm:spPr/>
    </dgm:pt>
    <dgm:pt modelId="{84366959-2C5F-4AA5-B258-3DC126C69F49}" type="pres">
      <dgm:prSet presAssocID="{1C345223-E356-41E9-9EC4-58C9127FD5E5}" presName="compNode" presStyleCnt="0"/>
      <dgm:spPr/>
    </dgm:pt>
    <dgm:pt modelId="{C987D8CE-62ED-49F4-8320-0FE089CA9ACF}" type="pres">
      <dgm:prSet presAssocID="{1C345223-E356-41E9-9EC4-58C9127FD5E5}" presName="iconBgRect" presStyleLbl="bgShp" presStyleIdx="1" presStyleCnt="2"/>
      <dgm:spPr/>
    </dgm:pt>
    <dgm:pt modelId="{1A9FD79D-49B3-40C9-9AE8-CE2787E24311}" type="pres">
      <dgm:prSet presAssocID="{1C345223-E356-41E9-9EC4-58C9127FD5E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spital"/>
        </a:ext>
      </dgm:extLst>
    </dgm:pt>
    <dgm:pt modelId="{163A293C-9B46-462D-AA7C-71440CCED4D8}" type="pres">
      <dgm:prSet presAssocID="{1C345223-E356-41E9-9EC4-58C9127FD5E5}" presName="spaceRect" presStyleCnt="0"/>
      <dgm:spPr/>
    </dgm:pt>
    <dgm:pt modelId="{29933EC8-026C-4015-9EED-9A71F26101BF}" type="pres">
      <dgm:prSet presAssocID="{1C345223-E356-41E9-9EC4-58C9127FD5E5}" presName="textRect" presStyleLbl="revTx" presStyleIdx="1" presStyleCnt="2">
        <dgm:presLayoutVars>
          <dgm:chMax val="1"/>
          <dgm:chPref val="1"/>
        </dgm:presLayoutVars>
      </dgm:prSet>
      <dgm:spPr/>
    </dgm:pt>
  </dgm:ptLst>
  <dgm:cxnLst>
    <dgm:cxn modelId="{67DFC114-0818-4F3B-9F5A-AC72C5E30A81}" srcId="{F2D059B1-892C-4A68-A72E-3F49D708D12A}" destId="{1C345223-E356-41E9-9EC4-58C9127FD5E5}" srcOrd="1" destOrd="0" parTransId="{99E02AD1-495C-4B80-90D9-C5330A44DCB4}" sibTransId="{FA817269-80E0-4A68-B2E9-2828D9566234}"/>
    <dgm:cxn modelId="{6CAC2E2A-E35A-4411-9A6D-3CBBDD9C0A01}" srcId="{F2D059B1-892C-4A68-A72E-3F49D708D12A}" destId="{93281765-A24B-46C3-AD48-7E6689348A87}" srcOrd="0" destOrd="0" parTransId="{669AED86-EA3D-46D2-A1BA-D15738B2DEF6}" sibTransId="{6B1C8400-1CF6-43CA-A411-DD6296660DF1}"/>
    <dgm:cxn modelId="{DB2FF783-4E02-4022-AB0D-0A692D60D00E}" type="presOf" srcId="{1C345223-E356-41E9-9EC4-58C9127FD5E5}" destId="{29933EC8-026C-4015-9EED-9A71F26101BF}" srcOrd="0" destOrd="0" presId="urn:microsoft.com/office/officeart/2018/2/layout/IconCircleList"/>
    <dgm:cxn modelId="{1A6AE386-CB34-447F-AEBE-B26A6C91BDA4}" type="presOf" srcId="{93281765-A24B-46C3-AD48-7E6689348A87}" destId="{92DF3F3E-214A-4000-A74A-A7B2A8EAC1EE}" srcOrd="0" destOrd="0" presId="urn:microsoft.com/office/officeart/2018/2/layout/IconCircleList"/>
    <dgm:cxn modelId="{0A9CBDDC-98AC-46A8-843D-70ABE9C32637}" type="presOf" srcId="{6B1C8400-1CF6-43CA-A411-DD6296660DF1}" destId="{A1332389-1286-4BD4-A312-2DE9444C7B07}" srcOrd="0" destOrd="0" presId="urn:microsoft.com/office/officeart/2018/2/layout/IconCircleList"/>
    <dgm:cxn modelId="{82E80CDF-4196-4D9C-9D1F-31D91BA25AC3}" type="presOf" srcId="{F2D059B1-892C-4A68-A72E-3F49D708D12A}" destId="{7D10CE57-6129-4D66-998D-6964E9E62C0A}" srcOrd="0" destOrd="0" presId="urn:microsoft.com/office/officeart/2018/2/layout/IconCircleList"/>
    <dgm:cxn modelId="{E9ED78C7-4368-45A0-849C-CDE006D94FA3}" type="presParOf" srcId="{7D10CE57-6129-4D66-998D-6964E9E62C0A}" destId="{0B90EA2C-4F59-4B11-BEED-7286D542B2D5}" srcOrd="0" destOrd="0" presId="urn:microsoft.com/office/officeart/2018/2/layout/IconCircleList"/>
    <dgm:cxn modelId="{E211FC35-DE56-434D-85CC-0EB6033F3785}" type="presParOf" srcId="{0B90EA2C-4F59-4B11-BEED-7286D542B2D5}" destId="{EAE642E1-D4D2-4D29-8EAC-72E290D7BD1B}" srcOrd="0" destOrd="0" presId="urn:microsoft.com/office/officeart/2018/2/layout/IconCircleList"/>
    <dgm:cxn modelId="{0A79AAE1-843E-422D-B733-7B27FB18FFEE}" type="presParOf" srcId="{EAE642E1-D4D2-4D29-8EAC-72E290D7BD1B}" destId="{37A3B4F5-4CBD-461B-8D36-884D59E05095}" srcOrd="0" destOrd="0" presId="urn:microsoft.com/office/officeart/2018/2/layout/IconCircleList"/>
    <dgm:cxn modelId="{DF4EEBEE-3AA9-494A-AD6F-EF1A1654C963}" type="presParOf" srcId="{EAE642E1-D4D2-4D29-8EAC-72E290D7BD1B}" destId="{8CE44723-C853-48BD-8D7B-2E675E8E044F}" srcOrd="1" destOrd="0" presId="urn:microsoft.com/office/officeart/2018/2/layout/IconCircleList"/>
    <dgm:cxn modelId="{86FD5230-6D14-47F4-AEFE-6479E2408F11}" type="presParOf" srcId="{EAE642E1-D4D2-4D29-8EAC-72E290D7BD1B}" destId="{C6C96420-4285-425F-8C32-F7DB3C77A72A}" srcOrd="2" destOrd="0" presId="urn:microsoft.com/office/officeart/2018/2/layout/IconCircleList"/>
    <dgm:cxn modelId="{C96D8C51-E71D-458C-A084-B11CA6258158}" type="presParOf" srcId="{EAE642E1-D4D2-4D29-8EAC-72E290D7BD1B}" destId="{92DF3F3E-214A-4000-A74A-A7B2A8EAC1EE}" srcOrd="3" destOrd="0" presId="urn:microsoft.com/office/officeart/2018/2/layout/IconCircleList"/>
    <dgm:cxn modelId="{9E7B2595-E065-4291-8E17-E9AEE025E95D}" type="presParOf" srcId="{0B90EA2C-4F59-4B11-BEED-7286D542B2D5}" destId="{A1332389-1286-4BD4-A312-2DE9444C7B07}" srcOrd="1" destOrd="0" presId="urn:microsoft.com/office/officeart/2018/2/layout/IconCircleList"/>
    <dgm:cxn modelId="{EF9F0711-875F-43DF-804B-D16412374F6D}" type="presParOf" srcId="{0B90EA2C-4F59-4B11-BEED-7286D542B2D5}" destId="{84366959-2C5F-4AA5-B258-3DC126C69F49}" srcOrd="2" destOrd="0" presId="urn:microsoft.com/office/officeart/2018/2/layout/IconCircleList"/>
    <dgm:cxn modelId="{EBBB198C-AEAE-436A-91AD-E0FC049C7129}" type="presParOf" srcId="{84366959-2C5F-4AA5-B258-3DC126C69F49}" destId="{C987D8CE-62ED-49F4-8320-0FE089CA9ACF}" srcOrd="0" destOrd="0" presId="urn:microsoft.com/office/officeart/2018/2/layout/IconCircleList"/>
    <dgm:cxn modelId="{2EE6B9EE-9060-40A9-BDC3-2BE2EFBB93A6}" type="presParOf" srcId="{84366959-2C5F-4AA5-B258-3DC126C69F49}" destId="{1A9FD79D-49B3-40C9-9AE8-CE2787E24311}" srcOrd="1" destOrd="0" presId="urn:microsoft.com/office/officeart/2018/2/layout/IconCircleList"/>
    <dgm:cxn modelId="{7AA546F2-AFFB-4B4F-9D32-7F7369B9DAEC}" type="presParOf" srcId="{84366959-2C5F-4AA5-B258-3DC126C69F49}" destId="{163A293C-9B46-462D-AA7C-71440CCED4D8}" srcOrd="2" destOrd="0" presId="urn:microsoft.com/office/officeart/2018/2/layout/IconCircleList"/>
    <dgm:cxn modelId="{CC075D7C-277A-4B7A-89A7-18FE0DE70C1F}" type="presParOf" srcId="{84366959-2C5F-4AA5-B258-3DC126C69F49}" destId="{29933EC8-026C-4015-9EED-9A71F26101B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3B4F5-4CBD-461B-8D36-884D59E05095}">
      <dsp:nvSpPr>
        <dsp:cNvPr id="0" name=""/>
        <dsp:cNvSpPr/>
      </dsp:nvSpPr>
      <dsp:spPr>
        <a:xfrm>
          <a:off x="282221" y="141040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44723-C853-48BD-8D7B-2E675E8E044F}">
      <dsp:nvSpPr>
        <dsp:cNvPr id="0" name=""/>
        <dsp:cNvSpPr/>
      </dsp:nvSpPr>
      <dsp:spPr>
        <a:xfrm>
          <a:off x="570337" y="1698526"/>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DF3F3E-214A-4000-A74A-A7B2A8EAC1EE}">
      <dsp:nvSpPr>
        <dsp:cNvPr id="0" name=""/>
        <dsp:cNvSpPr/>
      </dsp:nvSpPr>
      <dsp:spPr>
        <a:xfrm>
          <a:off x="1948202" y="141040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GB" sz="1900" b="1" kern="1200"/>
            <a:t>Texture mean</a:t>
          </a:r>
          <a:r>
            <a:rPr lang="en-GB" sz="1900" kern="1200"/>
            <a:t> could be a </a:t>
          </a:r>
          <a:r>
            <a:rPr lang="en-GB" sz="1900" b="1" kern="1200"/>
            <a:t>useful diagnostic feature</a:t>
          </a:r>
          <a:r>
            <a:rPr lang="en-GB" sz="1900" kern="1200"/>
            <a:t>: tumors with higher texture mean values are more likely to be malignant. </a:t>
          </a:r>
          <a:endParaRPr lang="en-US" sz="1900" kern="1200"/>
        </a:p>
      </dsp:txBody>
      <dsp:txXfrm>
        <a:off x="1948202" y="1410409"/>
        <a:ext cx="3233964" cy="1371985"/>
      </dsp:txXfrm>
    </dsp:sp>
    <dsp:sp modelId="{C987D8CE-62ED-49F4-8320-0FE089CA9ACF}">
      <dsp:nvSpPr>
        <dsp:cNvPr id="0" name=""/>
        <dsp:cNvSpPr/>
      </dsp:nvSpPr>
      <dsp:spPr>
        <a:xfrm>
          <a:off x="5745661" y="141040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9FD79D-49B3-40C9-9AE8-CE2787E24311}">
      <dsp:nvSpPr>
        <dsp:cNvPr id="0" name=""/>
        <dsp:cNvSpPr/>
      </dsp:nvSpPr>
      <dsp:spPr>
        <a:xfrm>
          <a:off x="6033778" y="1698526"/>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933EC8-026C-4015-9EED-9A71F26101BF}">
      <dsp:nvSpPr>
        <dsp:cNvPr id="0" name=""/>
        <dsp:cNvSpPr/>
      </dsp:nvSpPr>
      <dsp:spPr>
        <a:xfrm>
          <a:off x="7411643" y="141040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GB" sz="1900" kern="1200"/>
            <a:t>This kind of visualization helps you, as the "doctor," quickly spot patterns that might guide further investigation or model building.</a:t>
          </a:r>
          <a:endParaRPr lang="en-US" sz="1900" kern="1200"/>
        </a:p>
      </dsp:txBody>
      <dsp:txXfrm>
        <a:off x="7411643" y="1410409"/>
        <a:ext cx="3233964" cy="137198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07/08/2025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07/08/2025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07/08/2025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07/08/2025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07/08/2025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07/08/2025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07/08/2025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07/08/2025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07/08/2025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07/08/2025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07/08/2025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07/08/2025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olecule&#10;&#10;AI-generated content may be incorrect.">
            <a:extLst>
              <a:ext uri="{FF2B5EF4-FFF2-40B4-BE49-F238E27FC236}">
                <a16:creationId xmlns:a16="http://schemas.microsoft.com/office/drawing/2014/main" id="{843C76D6-2E92-E12A-768C-D3EEEF6C3CBE}"/>
              </a:ext>
            </a:extLst>
          </p:cNvPr>
          <p:cNvPicPr>
            <a:picLocks noChangeAspect="1"/>
          </p:cNvPicPr>
          <p:nvPr/>
        </p:nvPicPr>
        <p:blipFill>
          <a:blip r:embed="rId2">
            <a:alphaModFix amt="50000"/>
          </a:blip>
          <a:srcRect l="8541" r="2570"/>
          <a:stretch>
            <a:fillRect/>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GB">
                <a:solidFill>
                  <a:srgbClr val="FFFFFF"/>
                </a:solidFill>
                <a:latin typeface="Lucida Sans"/>
              </a:rPr>
              <a:t>Breast cancer Report</a:t>
            </a:r>
          </a:p>
        </p:txBody>
      </p:sp>
      <p:sp>
        <p:nvSpPr>
          <p:cNvPr id="3" name="Subtitle 2"/>
          <p:cNvSpPr>
            <a:spLocks noGrp="1"/>
          </p:cNvSpPr>
          <p:nvPr>
            <p:ph type="subTitle" idx="1"/>
          </p:nvPr>
        </p:nvSpPr>
        <p:spPr>
          <a:xfrm>
            <a:off x="1524000" y="4159404"/>
            <a:ext cx="9144000" cy="1098395"/>
          </a:xfrm>
        </p:spPr>
        <p:txBody>
          <a:bodyPr>
            <a:normAutofit/>
          </a:bodyPr>
          <a:lstStyle/>
          <a:p>
            <a:endParaRPr lang="en-GB">
              <a:solidFill>
                <a:srgbClr val="FFFFFF"/>
              </a:solidFill>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3B4B8F-16DC-1499-3771-85D3FAEFC247}"/>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ea typeface="+mj-lt"/>
                <a:cs typeface="+mj-lt"/>
              </a:rPr>
              <a:t>🧠 What This Might Mean Clinically</a:t>
            </a:r>
            <a:endParaRPr lang="en-US" sz="4000">
              <a:solidFill>
                <a:srgbClr val="FFFFFF"/>
              </a:solidFill>
            </a:endParaRPr>
          </a:p>
        </p:txBody>
      </p:sp>
      <p:graphicFrame>
        <p:nvGraphicFramePr>
          <p:cNvPr id="25" name="Content Placeholder 2">
            <a:extLst>
              <a:ext uri="{FF2B5EF4-FFF2-40B4-BE49-F238E27FC236}">
                <a16:creationId xmlns:a16="http://schemas.microsoft.com/office/drawing/2014/main" id="{42FF96BC-5D31-0969-8F3F-46E30FAAD1A7}"/>
              </a:ext>
            </a:extLst>
          </p:cNvPr>
          <p:cNvGraphicFramePr>
            <a:graphicFrameLocks noGrp="1"/>
          </p:cNvGraphicFramePr>
          <p:nvPr>
            <p:ph idx="1"/>
            <p:extLst>
              <p:ext uri="{D42A27DB-BD31-4B8C-83A1-F6EECF244321}">
                <p14:modId xmlns:p14="http://schemas.microsoft.com/office/powerpoint/2010/main" val="400153497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0793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3A91-B010-15AF-71CD-088D47837BBE}"/>
              </a:ext>
            </a:extLst>
          </p:cNvPr>
          <p:cNvSpPr>
            <a:spLocks noGrp="1"/>
          </p:cNvSpPr>
          <p:nvPr>
            <p:ph type="title"/>
          </p:nvPr>
        </p:nvSpPr>
        <p:spPr>
          <a:xfrm>
            <a:off x="1137034" y="609597"/>
            <a:ext cx="9392421" cy="1330841"/>
          </a:xfrm>
        </p:spPr>
        <p:txBody>
          <a:bodyPr>
            <a:normAutofit/>
          </a:bodyPr>
          <a:lstStyle/>
          <a:p>
            <a:r>
              <a:rPr lang="en-GB">
                <a:ea typeface="+mj-lt"/>
                <a:cs typeface="+mj-lt"/>
              </a:rPr>
              <a:t>📊 What the Histogram Shows</a:t>
            </a:r>
            <a:endParaRPr lang="en-US"/>
          </a:p>
          <a:p>
            <a:endParaRPr lang="en-GB" dirty="0"/>
          </a:p>
        </p:txBody>
      </p:sp>
      <p:sp>
        <p:nvSpPr>
          <p:cNvPr id="3" name="Content Placeholder 2">
            <a:extLst>
              <a:ext uri="{FF2B5EF4-FFF2-40B4-BE49-F238E27FC236}">
                <a16:creationId xmlns:a16="http://schemas.microsoft.com/office/drawing/2014/main" id="{E8CFACC6-4B55-DDC0-A048-4A6C3A9B9DBA}"/>
              </a:ext>
            </a:extLst>
          </p:cNvPr>
          <p:cNvSpPr>
            <a:spLocks noGrp="1"/>
          </p:cNvSpPr>
          <p:nvPr>
            <p:ph idx="1"/>
          </p:nvPr>
        </p:nvSpPr>
        <p:spPr>
          <a:xfrm>
            <a:off x="1137034" y="2198362"/>
            <a:ext cx="4958966" cy="3917773"/>
          </a:xfrm>
        </p:spPr>
        <p:txBody>
          <a:bodyPr vert="horz" lIns="91440" tIns="45720" rIns="91440" bIns="45720" rtlCol="0" anchor="t">
            <a:normAutofit/>
          </a:bodyPr>
          <a:lstStyle/>
          <a:p>
            <a:endParaRPr lang="en-GB" sz="2000"/>
          </a:p>
          <a:p>
            <a:r>
              <a:rPr lang="en-GB" sz="2000" b="1" dirty="0">
                <a:solidFill>
                  <a:schemeClr val="accent6"/>
                </a:solidFill>
                <a:ea typeface="+mn-lt"/>
                <a:cs typeface="+mn-lt"/>
              </a:rPr>
              <a:t>Malignant </a:t>
            </a:r>
            <a:r>
              <a:rPr lang="en-GB" sz="2000" b="1" dirty="0" err="1">
                <a:solidFill>
                  <a:schemeClr val="accent6"/>
                </a:solidFill>
                <a:ea typeface="+mn-lt"/>
                <a:cs typeface="+mn-lt"/>
              </a:rPr>
              <a:t>tumors</a:t>
            </a:r>
            <a:r>
              <a:rPr lang="en-GB" sz="2000" b="1" dirty="0">
                <a:solidFill>
                  <a:schemeClr val="accent6"/>
                </a:solidFill>
                <a:ea typeface="+mn-lt"/>
                <a:cs typeface="+mn-lt"/>
              </a:rPr>
              <a:t>(green):</a:t>
            </a:r>
            <a:r>
              <a:rPr lang="en-GB" sz="2000" dirty="0">
                <a:solidFill>
                  <a:schemeClr val="accent6"/>
                </a:solidFill>
                <a:ea typeface="+mn-lt"/>
                <a:cs typeface="+mn-lt"/>
              </a:rPr>
              <a:t> </a:t>
            </a:r>
            <a:r>
              <a:rPr lang="en-GB" sz="2000" dirty="0">
                <a:ea typeface="+mn-lt"/>
                <a:cs typeface="+mn-lt"/>
              </a:rPr>
              <a:t>tend to have </a:t>
            </a:r>
            <a:r>
              <a:rPr lang="en-GB" sz="2000" b="1" dirty="0">
                <a:ea typeface="+mn-lt"/>
                <a:cs typeface="+mn-lt"/>
              </a:rPr>
              <a:t>lower radius mean values</a:t>
            </a:r>
            <a:r>
              <a:rPr lang="en-GB" sz="2000" dirty="0">
                <a:ea typeface="+mn-lt"/>
                <a:cs typeface="+mn-lt"/>
              </a:rPr>
              <a:t>, clustering around the </a:t>
            </a:r>
            <a:r>
              <a:rPr lang="en-GB" sz="2000" b="1" dirty="0">
                <a:ea typeface="+mn-lt"/>
                <a:cs typeface="+mn-lt"/>
              </a:rPr>
              <a:t>5–15 range</a:t>
            </a:r>
            <a:r>
              <a:rPr lang="en-GB" sz="2000" dirty="0">
                <a:ea typeface="+mn-lt"/>
                <a:cs typeface="+mn-lt"/>
              </a:rPr>
              <a:t>. </a:t>
            </a:r>
            <a:endParaRPr lang="en-GB" sz="2000" dirty="0"/>
          </a:p>
          <a:p>
            <a:r>
              <a:rPr lang="en-GB" sz="2000" b="1" dirty="0">
                <a:solidFill>
                  <a:srgbClr val="C00000"/>
                </a:solidFill>
                <a:ea typeface="+mn-lt"/>
                <a:cs typeface="+mn-lt"/>
              </a:rPr>
              <a:t>Benign </a:t>
            </a:r>
            <a:r>
              <a:rPr lang="en-GB" sz="2000" b="1" dirty="0" err="1">
                <a:solidFill>
                  <a:srgbClr val="C00000"/>
                </a:solidFill>
                <a:ea typeface="+mn-lt"/>
                <a:cs typeface="+mn-lt"/>
              </a:rPr>
              <a:t>tumors</a:t>
            </a:r>
            <a:r>
              <a:rPr lang="en-GB" sz="2000" b="1" dirty="0">
                <a:solidFill>
                  <a:srgbClr val="C00000"/>
                </a:solidFill>
                <a:ea typeface="+mn-lt"/>
                <a:cs typeface="+mn-lt"/>
              </a:rPr>
              <a:t>(red)</a:t>
            </a:r>
            <a:r>
              <a:rPr lang="en-GB" sz="2000" dirty="0">
                <a:ea typeface="+mn-lt"/>
                <a:cs typeface="+mn-lt"/>
              </a:rPr>
              <a:t> :are more spread out and skewed toward </a:t>
            </a:r>
            <a:r>
              <a:rPr lang="en-GB" sz="2000" b="1" dirty="0">
                <a:ea typeface="+mn-lt"/>
                <a:cs typeface="+mn-lt"/>
              </a:rPr>
              <a:t>higher radius mean values</a:t>
            </a:r>
            <a:r>
              <a:rPr lang="en-GB" sz="2000" dirty="0">
                <a:ea typeface="+mn-lt"/>
                <a:cs typeface="+mn-lt"/>
              </a:rPr>
              <a:t>, often between </a:t>
            </a:r>
            <a:r>
              <a:rPr lang="en-GB" sz="2000" b="1" dirty="0">
                <a:ea typeface="+mn-lt"/>
                <a:cs typeface="+mn-lt"/>
              </a:rPr>
              <a:t>15–25</a:t>
            </a:r>
            <a:r>
              <a:rPr lang="en-GB" sz="2000" dirty="0">
                <a:ea typeface="+mn-lt"/>
                <a:cs typeface="+mn-lt"/>
              </a:rPr>
              <a:t>.</a:t>
            </a:r>
            <a:endParaRPr lang="en-GB" sz="2000" dirty="0"/>
          </a:p>
          <a:p>
            <a:r>
              <a:rPr lang="en-GB" sz="2000" dirty="0">
                <a:ea typeface="+mn-lt"/>
                <a:cs typeface="+mn-lt"/>
              </a:rPr>
              <a:t>There's a clear </a:t>
            </a:r>
            <a:r>
              <a:rPr lang="en-GB" sz="2000" b="1" dirty="0">
                <a:ea typeface="+mn-lt"/>
                <a:cs typeface="+mn-lt"/>
              </a:rPr>
              <a:t>separation in the distributions</a:t>
            </a:r>
            <a:r>
              <a:rPr lang="en-GB" sz="2000" dirty="0">
                <a:ea typeface="+mn-lt"/>
                <a:cs typeface="+mn-lt"/>
              </a:rPr>
              <a:t>, suggesting that radius mean is a </a:t>
            </a:r>
            <a:r>
              <a:rPr lang="en-GB" sz="2000" b="1" dirty="0">
                <a:ea typeface="+mn-lt"/>
                <a:cs typeface="+mn-lt"/>
              </a:rPr>
              <a:t>strong indicator</a:t>
            </a:r>
            <a:r>
              <a:rPr lang="en-GB" sz="2000" dirty="0">
                <a:ea typeface="+mn-lt"/>
                <a:cs typeface="+mn-lt"/>
              </a:rPr>
              <a:t> of </a:t>
            </a:r>
            <a:r>
              <a:rPr lang="en-GB" sz="2000" dirty="0" err="1">
                <a:ea typeface="+mn-lt"/>
                <a:cs typeface="+mn-lt"/>
              </a:rPr>
              <a:t>tumor</a:t>
            </a:r>
            <a:r>
              <a:rPr lang="en-GB" sz="2000" dirty="0">
                <a:ea typeface="+mn-lt"/>
                <a:cs typeface="+mn-lt"/>
              </a:rPr>
              <a:t> type.</a:t>
            </a:r>
            <a:endParaRPr lang="en-GB" sz="2000" dirty="0"/>
          </a:p>
          <a:p>
            <a:endParaRPr lang="en-GB" sz="2000"/>
          </a:p>
        </p:txBody>
      </p:sp>
      <p:pic>
        <p:nvPicPr>
          <p:cNvPr id="4" name="Picture 3" descr="A graph of a distribution of a patient&#10;&#10;AI-generated content may be incorrect.">
            <a:extLst>
              <a:ext uri="{FF2B5EF4-FFF2-40B4-BE49-F238E27FC236}">
                <a16:creationId xmlns:a16="http://schemas.microsoft.com/office/drawing/2014/main" id="{97A1B7BB-F164-5E39-8F5F-CF32B44DE060}"/>
              </a:ext>
            </a:extLst>
          </p:cNvPr>
          <p:cNvPicPr>
            <a:picLocks noChangeAspect="1"/>
          </p:cNvPicPr>
          <p:nvPr/>
        </p:nvPicPr>
        <p:blipFill>
          <a:blip r:embed="rId2"/>
          <a:stretch>
            <a:fillRect/>
          </a:stretch>
        </p:blipFill>
        <p:spPr>
          <a:xfrm>
            <a:off x="6751409" y="2184914"/>
            <a:ext cx="4724421" cy="3755915"/>
          </a:xfrm>
          <a:prstGeom prst="rect">
            <a:avLst/>
          </a:prstGeom>
        </p:spPr>
      </p:pic>
      <p:sp>
        <p:nvSpPr>
          <p:cNvPr id="13" name="Freeform: Shape 1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24785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ed blood cells suspended in mid-air">
            <a:extLst>
              <a:ext uri="{FF2B5EF4-FFF2-40B4-BE49-F238E27FC236}">
                <a16:creationId xmlns:a16="http://schemas.microsoft.com/office/drawing/2014/main" id="{F8F7D125-7FCC-BA7F-4A49-1C5811C297F5}"/>
              </a:ext>
            </a:extLst>
          </p:cNvPr>
          <p:cNvPicPr>
            <a:picLocks noChangeAspect="1"/>
          </p:cNvPicPr>
          <p:nvPr/>
        </p:nvPicPr>
        <p:blipFill>
          <a:blip r:embed="rId2"/>
          <a:srcRect l="16490" r="28021" b="4"/>
          <a:stretch>
            <a:fillRect/>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41CBE9-694A-0376-39D0-CD9C40055C1B}"/>
              </a:ext>
            </a:extLst>
          </p:cNvPr>
          <p:cNvSpPr>
            <a:spLocks noGrp="1"/>
          </p:cNvSpPr>
          <p:nvPr>
            <p:ph type="title"/>
          </p:nvPr>
        </p:nvSpPr>
        <p:spPr>
          <a:xfrm>
            <a:off x="761801" y="328512"/>
            <a:ext cx="4778387" cy="1628970"/>
          </a:xfrm>
        </p:spPr>
        <p:txBody>
          <a:bodyPr anchor="ctr">
            <a:normAutofit/>
          </a:bodyPr>
          <a:lstStyle/>
          <a:p>
            <a:r>
              <a:rPr lang="en-GB" sz="4000" dirty="0">
                <a:ea typeface="+mj-lt"/>
                <a:cs typeface="+mj-lt"/>
              </a:rPr>
              <a:t>🧠 Clinical Insight</a:t>
            </a:r>
            <a:endParaRPr lang="en-US" sz="4000" dirty="0"/>
          </a:p>
        </p:txBody>
      </p:sp>
      <p:sp>
        <p:nvSpPr>
          <p:cNvPr id="3" name="Content Placeholder 2">
            <a:extLst>
              <a:ext uri="{FF2B5EF4-FFF2-40B4-BE49-F238E27FC236}">
                <a16:creationId xmlns:a16="http://schemas.microsoft.com/office/drawing/2014/main" id="{86E5B53B-B4C5-AE99-6611-859A17C268BA}"/>
              </a:ext>
            </a:extLst>
          </p:cNvPr>
          <p:cNvSpPr>
            <a:spLocks noGrp="1"/>
          </p:cNvSpPr>
          <p:nvPr>
            <p:ph idx="1"/>
          </p:nvPr>
        </p:nvSpPr>
        <p:spPr>
          <a:xfrm>
            <a:off x="761801" y="2286215"/>
            <a:ext cx="4659756" cy="4560679"/>
          </a:xfrm>
        </p:spPr>
        <p:txBody>
          <a:bodyPr vert="horz" lIns="91440" tIns="45720" rIns="91440" bIns="45720" rtlCol="0" anchor="ctr">
            <a:noAutofit/>
          </a:bodyPr>
          <a:lstStyle/>
          <a:p>
            <a:endParaRPr lang="en-GB" sz="1400" dirty="0"/>
          </a:p>
          <a:p>
            <a:r>
              <a:rPr lang="en-GB" sz="1400" b="1" err="1">
                <a:solidFill>
                  <a:srgbClr val="7030A0"/>
                </a:solidFill>
                <a:ea typeface="+mn-lt"/>
                <a:cs typeface="+mn-lt"/>
              </a:rPr>
              <a:t>Tumor</a:t>
            </a:r>
            <a:r>
              <a:rPr lang="en-GB" sz="1400" b="1" dirty="0">
                <a:solidFill>
                  <a:srgbClr val="7030A0"/>
                </a:solidFill>
                <a:ea typeface="+mn-lt"/>
                <a:cs typeface="+mn-lt"/>
              </a:rPr>
              <a:t> Size Matters</a:t>
            </a:r>
            <a:endParaRPr lang="en-GB" sz="1400" dirty="0">
              <a:solidFill>
                <a:srgbClr val="7030A0"/>
              </a:solidFill>
            </a:endParaRPr>
          </a:p>
          <a:p>
            <a:r>
              <a:rPr lang="en-GB" sz="1400" dirty="0">
                <a:ea typeface="+mn-lt"/>
                <a:cs typeface="+mn-lt"/>
              </a:rPr>
              <a:t> The radius mean reflects the average size of the </a:t>
            </a:r>
            <a:r>
              <a:rPr lang="en-GB" sz="1400" err="1">
                <a:ea typeface="+mn-lt"/>
                <a:cs typeface="+mn-lt"/>
              </a:rPr>
              <a:t>tumor</a:t>
            </a:r>
            <a:r>
              <a:rPr lang="en-GB" sz="1400" dirty="0">
                <a:ea typeface="+mn-lt"/>
                <a:cs typeface="+mn-lt"/>
              </a:rPr>
              <a:t>. Smaller </a:t>
            </a:r>
            <a:r>
              <a:rPr lang="en-GB" sz="1400" err="1">
                <a:ea typeface="+mn-lt"/>
                <a:cs typeface="+mn-lt"/>
              </a:rPr>
              <a:t>tumors</a:t>
            </a:r>
            <a:r>
              <a:rPr lang="en-GB" sz="1400" dirty="0">
                <a:ea typeface="+mn-lt"/>
                <a:cs typeface="+mn-lt"/>
              </a:rPr>
              <a:t> tend to be more suspicious when paired with other irregular features. </a:t>
            </a:r>
            <a:endParaRPr lang="en-GB" sz="1400" dirty="0"/>
          </a:p>
          <a:p>
            <a:r>
              <a:rPr lang="en-GB" sz="1400" b="1" dirty="0">
                <a:solidFill>
                  <a:srgbClr val="7030A0"/>
                </a:solidFill>
                <a:ea typeface="+mn-lt"/>
                <a:cs typeface="+mn-lt"/>
              </a:rPr>
              <a:t>Malignant </a:t>
            </a:r>
            <a:r>
              <a:rPr lang="en-GB" sz="1400" b="1" err="1">
                <a:solidFill>
                  <a:srgbClr val="7030A0"/>
                </a:solidFill>
                <a:ea typeface="+mn-lt"/>
                <a:cs typeface="+mn-lt"/>
              </a:rPr>
              <a:t>Tumors</a:t>
            </a:r>
            <a:r>
              <a:rPr lang="en-GB" sz="1400" b="1" dirty="0">
                <a:solidFill>
                  <a:srgbClr val="7030A0"/>
                </a:solidFill>
                <a:ea typeface="+mn-lt"/>
                <a:cs typeface="+mn-lt"/>
              </a:rPr>
              <a:t> Skew Smaller</a:t>
            </a:r>
            <a:endParaRPr lang="en-GB" sz="1400" dirty="0">
              <a:solidFill>
                <a:srgbClr val="7030A0"/>
              </a:solidFill>
            </a:endParaRPr>
          </a:p>
          <a:p>
            <a:r>
              <a:rPr lang="en-GB" sz="1400" dirty="0">
                <a:ea typeface="+mn-lt"/>
                <a:cs typeface="+mn-lt"/>
              </a:rPr>
              <a:t> Malignant </a:t>
            </a:r>
            <a:r>
              <a:rPr lang="en-GB" sz="1400" err="1">
                <a:ea typeface="+mn-lt"/>
                <a:cs typeface="+mn-lt"/>
              </a:rPr>
              <a:t>tumors</a:t>
            </a:r>
            <a:r>
              <a:rPr lang="en-GB" sz="1400" dirty="0">
                <a:ea typeface="+mn-lt"/>
                <a:cs typeface="+mn-lt"/>
              </a:rPr>
              <a:t> in this dataset generally have lower radius mean values, suggesting that size alone can be an early red flag.</a:t>
            </a:r>
            <a:endParaRPr lang="en-GB" sz="1400" dirty="0"/>
          </a:p>
          <a:p>
            <a:r>
              <a:rPr lang="en-GB" sz="1400" b="1" dirty="0">
                <a:solidFill>
                  <a:srgbClr val="7030A0"/>
                </a:solidFill>
                <a:ea typeface="+mn-lt"/>
                <a:cs typeface="+mn-lt"/>
              </a:rPr>
              <a:t>Benign </a:t>
            </a:r>
            <a:r>
              <a:rPr lang="en-GB" sz="1400" b="1" err="1">
                <a:solidFill>
                  <a:srgbClr val="7030A0"/>
                </a:solidFill>
                <a:ea typeface="+mn-lt"/>
                <a:cs typeface="+mn-lt"/>
              </a:rPr>
              <a:t>Tumors</a:t>
            </a:r>
            <a:r>
              <a:rPr lang="en-GB" sz="1400" b="1" dirty="0">
                <a:solidFill>
                  <a:srgbClr val="7030A0"/>
                </a:solidFill>
                <a:ea typeface="+mn-lt"/>
                <a:cs typeface="+mn-lt"/>
              </a:rPr>
              <a:t> Are Often Larger and More Uniform</a:t>
            </a:r>
            <a:endParaRPr lang="en-GB" sz="1400" dirty="0">
              <a:solidFill>
                <a:srgbClr val="7030A0"/>
              </a:solidFill>
            </a:endParaRPr>
          </a:p>
          <a:p>
            <a:r>
              <a:rPr lang="en-GB" sz="1400" dirty="0">
                <a:ea typeface="+mn-lt"/>
                <a:cs typeface="+mn-lt"/>
              </a:rPr>
              <a:t> Benign </a:t>
            </a:r>
            <a:r>
              <a:rPr lang="en-GB" sz="1400" err="1">
                <a:ea typeface="+mn-lt"/>
                <a:cs typeface="+mn-lt"/>
              </a:rPr>
              <a:t>tumors</a:t>
            </a:r>
            <a:r>
              <a:rPr lang="en-GB" sz="1400" dirty="0">
                <a:ea typeface="+mn-lt"/>
                <a:cs typeface="+mn-lt"/>
              </a:rPr>
              <a:t> show a wider spread and higher radius values, indicating they may grow larger but maintain more regular structure.</a:t>
            </a:r>
            <a:endParaRPr lang="en-GB" sz="1400" dirty="0"/>
          </a:p>
          <a:p>
            <a:r>
              <a:rPr lang="en-GB" sz="1400" b="1" dirty="0">
                <a:solidFill>
                  <a:srgbClr val="C00000"/>
                </a:solidFill>
                <a:ea typeface="+mn-lt"/>
                <a:cs typeface="+mn-lt"/>
              </a:rPr>
              <a:t>Example:</a:t>
            </a:r>
            <a:r>
              <a:rPr lang="en-GB" sz="1400" b="1" dirty="0">
                <a:ea typeface="+mn-lt"/>
                <a:cs typeface="+mn-lt"/>
              </a:rPr>
              <a:t> Diagnostic Use in Practice</a:t>
            </a:r>
            <a:endParaRPr lang="en-GB" sz="1400" dirty="0"/>
          </a:p>
          <a:p>
            <a:r>
              <a:rPr lang="en-GB" sz="1400" dirty="0">
                <a:ea typeface="+mn-lt"/>
                <a:cs typeface="+mn-lt"/>
              </a:rPr>
              <a:t> Suppose a patient’s scan shows a </a:t>
            </a:r>
            <a:r>
              <a:rPr lang="en-GB" sz="1400" err="1">
                <a:ea typeface="+mn-lt"/>
                <a:cs typeface="+mn-lt"/>
              </a:rPr>
              <a:t>tumor</a:t>
            </a:r>
            <a:r>
              <a:rPr lang="en-GB" sz="1400" dirty="0">
                <a:ea typeface="+mn-lt"/>
                <a:cs typeface="+mn-lt"/>
              </a:rPr>
              <a:t> with a radius mean of </a:t>
            </a:r>
            <a:r>
              <a:rPr lang="en-GB" sz="1400" b="1" dirty="0">
                <a:ea typeface="+mn-lt"/>
                <a:cs typeface="+mn-lt"/>
              </a:rPr>
              <a:t>12.5</a:t>
            </a:r>
            <a:r>
              <a:rPr lang="en-GB" sz="1400" dirty="0">
                <a:ea typeface="+mn-lt"/>
                <a:cs typeface="+mn-lt"/>
              </a:rPr>
              <a:t>. Based on this distribution, and if other features like compactness and texture are also elevated, this </a:t>
            </a:r>
            <a:r>
              <a:rPr lang="en-GB" sz="1400" err="1">
                <a:ea typeface="+mn-lt"/>
                <a:cs typeface="+mn-lt"/>
              </a:rPr>
              <a:t>tumor</a:t>
            </a:r>
            <a:r>
              <a:rPr lang="en-GB" sz="1400" dirty="0">
                <a:ea typeface="+mn-lt"/>
                <a:cs typeface="+mn-lt"/>
              </a:rPr>
              <a:t> would lean toward the malignant profile and warrant further testing (e.g.,</a:t>
            </a:r>
            <a:r>
              <a:rPr lang="en-GB" sz="1400" dirty="0">
                <a:solidFill>
                  <a:srgbClr val="00B0F0"/>
                </a:solidFill>
                <a:ea typeface="+mn-lt"/>
                <a:cs typeface="+mn-lt"/>
              </a:rPr>
              <a:t> biopsy or MRI</a:t>
            </a:r>
            <a:r>
              <a:rPr lang="en-GB" sz="1400" dirty="0">
                <a:ea typeface="+mn-lt"/>
                <a:cs typeface="+mn-lt"/>
              </a:rPr>
              <a:t>).</a:t>
            </a:r>
            <a:endParaRPr lang="en-GB" sz="1400" dirty="0"/>
          </a:p>
          <a:p>
            <a:endParaRPr lang="en-GB" sz="1400" dirty="0"/>
          </a:p>
        </p:txBody>
      </p:sp>
    </p:spTree>
    <p:extLst>
      <p:ext uri="{BB962C8B-B14F-4D97-AF65-F5344CB8AC3E}">
        <p14:creationId xmlns:p14="http://schemas.microsoft.com/office/powerpoint/2010/main" val="248481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6" name="Rectangle 15">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AE16A1-364A-BF58-0426-E7CD3BAD1AA0}"/>
              </a:ext>
            </a:extLst>
          </p:cNvPr>
          <p:cNvSpPr>
            <a:spLocks noGrp="1"/>
          </p:cNvSpPr>
          <p:nvPr>
            <p:ph type="title"/>
          </p:nvPr>
        </p:nvSpPr>
        <p:spPr>
          <a:xfrm>
            <a:off x="761803" y="350196"/>
            <a:ext cx="4646904" cy="685825"/>
          </a:xfrm>
        </p:spPr>
        <p:txBody>
          <a:bodyPr anchor="ctr">
            <a:normAutofit/>
          </a:bodyPr>
          <a:lstStyle/>
          <a:p>
            <a:r>
              <a:rPr lang="en-GB" sz="4000">
                <a:ea typeface="+mj-lt"/>
                <a:cs typeface="+mj-lt"/>
              </a:rPr>
              <a:t>🧪</a:t>
            </a:r>
            <a:r>
              <a:rPr lang="en-GB" sz="4000"/>
              <a:t>Models we did</a:t>
            </a:r>
          </a:p>
        </p:txBody>
      </p:sp>
      <p:sp>
        <p:nvSpPr>
          <p:cNvPr id="3" name="Content Placeholder 2">
            <a:extLst>
              <a:ext uri="{FF2B5EF4-FFF2-40B4-BE49-F238E27FC236}">
                <a16:creationId xmlns:a16="http://schemas.microsoft.com/office/drawing/2014/main" id="{2EA9EC7B-39C3-20CB-7244-C21087D46FAC}"/>
              </a:ext>
            </a:extLst>
          </p:cNvPr>
          <p:cNvSpPr>
            <a:spLocks noGrp="1"/>
          </p:cNvSpPr>
          <p:nvPr>
            <p:ph idx="1"/>
          </p:nvPr>
        </p:nvSpPr>
        <p:spPr>
          <a:xfrm>
            <a:off x="761802" y="1329635"/>
            <a:ext cx="4646905" cy="5380105"/>
          </a:xfrm>
        </p:spPr>
        <p:txBody>
          <a:bodyPr vert="horz" lIns="91440" tIns="45720" rIns="91440" bIns="45720" rtlCol="0" anchor="ctr">
            <a:noAutofit/>
          </a:bodyPr>
          <a:lstStyle/>
          <a:p>
            <a:r>
              <a:rPr lang="en-GB" sz="1600" dirty="0">
                <a:ea typeface="+mn-lt"/>
                <a:cs typeface="+mn-lt"/>
              </a:rPr>
              <a:t>Think of it this way: we tested a few automated systems to help identify cancerous </a:t>
            </a:r>
            <a:r>
              <a:rPr lang="en-GB" sz="1600" dirty="0" err="1">
                <a:ea typeface="+mn-lt"/>
                <a:cs typeface="+mn-lt"/>
              </a:rPr>
              <a:t>tumors</a:t>
            </a:r>
            <a:r>
              <a:rPr lang="en-GB" sz="1600" dirty="0">
                <a:ea typeface="+mn-lt"/>
                <a:cs typeface="+mn-lt"/>
              </a:rPr>
              <a:t>.</a:t>
            </a:r>
          </a:p>
          <a:p>
            <a:r>
              <a:rPr lang="en-GB" sz="1600" dirty="0">
                <a:ea typeface="+mn-lt"/>
                <a:cs typeface="+mn-lt"/>
              </a:rPr>
              <a:t>Some systems (Decision Tree, Random Forest) were okay, but not the most reliable.</a:t>
            </a:r>
            <a:endParaRPr lang="en-GB" sz="1600" dirty="0"/>
          </a:p>
          <a:p>
            <a:r>
              <a:rPr lang="en-GB" sz="1600" dirty="0">
                <a:ea typeface="+mn-lt"/>
                <a:cs typeface="+mn-lt"/>
              </a:rPr>
              <a:t>One system (Neural Network) was quite good at catching most cancerous </a:t>
            </a:r>
            <a:r>
              <a:rPr lang="en-GB" sz="1600" err="1">
                <a:ea typeface="+mn-lt"/>
                <a:cs typeface="+mn-lt"/>
              </a:rPr>
              <a:t>tumors</a:t>
            </a:r>
            <a:r>
              <a:rPr lang="en-GB" sz="1600" dirty="0">
                <a:ea typeface="+mn-lt"/>
                <a:cs typeface="+mn-lt"/>
              </a:rPr>
              <a:t> (high recall) and was generally accurate.</a:t>
            </a:r>
            <a:endParaRPr lang="en-GB" sz="1600" dirty="0"/>
          </a:p>
          <a:p>
            <a:r>
              <a:rPr lang="en-GB" sz="1600" dirty="0">
                <a:ea typeface="+mn-lt"/>
                <a:cs typeface="+mn-lt"/>
              </a:rPr>
              <a:t>The best system we found was the </a:t>
            </a:r>
            <a:r>
              <a:rPr lang="en-GB" sz="1600" dirty="0">
                <a:solidFill>
                  <a:srgbClr val="FF0000"/>
                </a:solidFill>
                <a:ea typeface="+mn-lt"/>
                <a:cs typeface="+mn-lt"/>
              </a:rPr>
              <a:t>SVM</a:t>
            </a:r>
            <a:r>
              <a:rPr lang="en-GB" sz="1600" dirty="0">
                <a:ea typeface="+mn-lt"/>
                <a:cs typeface="+mn-lt"/>
              </a:rPr>
              <a:t> This system was the most accurate overall, and crucially, it was the best at two very important things for us:</a:t>
            </a:r>
            <a:endParaRPr lang="en-GB" sz="1600" dirty="0"/>
          </a:p>
          <a:p>
            <a:r>
              <a:rPr lang="en-GB" sz="1600" dirty="0">
                <a:ea typeface="+mn-lt"/>
                <a:cs typeface="+mn-lt"/>
              </a:rPr>
              <a:t>It was excellent at </a:t>
            </a:r>
            <a:r>
              <a:rPr lang="en-GB" sz="1600" b="1" u="sng" dirty="0">
                <a:ea typeface="+mn-lt"/>
                <a:cs typeface="+mn-lt"/>
              </a:rPr>
              <a:t>not missing any cancerous</a:t>
            </a:r>
            <a:r>
              <a:rPr lang="en-GB" sz="1600" dirty="0">
                <a:ea typeface="+mn-lt"/>
                <a:cs typeface="+mn-lt"/>
              </a:rPr>
              <a:t> </a:t>
            </a:r>
            <a:r>
              <a:rPr lang="en-GB" sz="1600" u="sng" dirty="0" err="1">
                <a:ea typeface="+mn-lt"/>
                <a:cs typeface="+mn-lt"/>
              </a:rPr>
              <a:t>tumors</a:t>
            </a:r>
            <a:r>
              <a:rPr lang="en-GB" sz="1600" u="sng" dirty="0">
                <a:ea typeface="+mn-lt"/>
                <a:cs typeface="+mn-lt"/>
              </a:rPr>
              <a:t> </a:t>
            </a:r>
            <a:r>
              <a:rPr lang="en-GB" sz="1600" dirty="0">
                <a:ea typeface="+mn-lt"/>
                <a:cs typeface="+mn-lt"/>
              </a:rPr>
              <a:t>in our test (high recall).</a:t>
            </a:r>
            <a:endParaRPr lang="en-GB" sz="1600" dirty="0"/>
          </a:p>
          <a:p>
            <a:r>
              <a:rPr lang="en-GB" sz="1600" dirty="0">
                <a:ea typeface="+mn-lt"/>
                <a:cs typeface="+mn-lt"/>
              </a:rPr>
              <a:t>It was perfect at not giving false alarms (perfect precision) – meaning when it said a </a:t>
            </a:r>
            <a:r>
              <a:rPr lang="en-GB" sz="1600" err="1">
                <a:ea typeface="+mn-lt"/>
                <a:cs typeface="+mn-lt"/>
              </a:rPr>
              <a:t>tumor</a:t>
            </a:r>
            <a:r>
              <a:rPr lang="en-GB" sz="1600" dirty="0">
                <a:ea typeface="+mn-lt"/>
                <a:cs typeface="+mn-lt"/>
              </a:rPr>
              <a:t> was cancerous, it was right every time in our test.</a:t>
            </a:r>
            <a:endParaRPr lang="en-GB" sz="1600" dirty="0"/>
          </a:p>
          <a:p>
            <a:r>
              <a:rPr lang="en-GB" sz="1600" dirty="0">
                <a:ea typeface="+mn-lt"/>
                <a:cs typeface="+mn-lt"/>
              </a:rPr>
              <a:t>based on these results, the </a:t>
            </a:r>
            <a:r>
              <a:rPr lang="en-GB" sz="1600" dirty="0">
                <a:solidFill>
                  <a:srgbClr val="FF0000"/>
                </a:solidFill>
                <a:ea typeface="+mn-lt"/>
                <a:cs typeface="+mn-lt"/>
              </a:rPr>
              <a:t>SVM</a:t>
            </a:r>
            <a:r>
              <a:rPr lang="en-GB" sz="1600" dirty="0">
                <a:ea typeface="+mn-lt"/>
                <a:cs typeface="+mn-lt"/>
              </a:rPr>
              <a:t> model appears to be the most promising for helping to identify malignant breast </a:t>
            </a:r>
            <a:r>
              <a:rPr lang="en-GB" sz="1600" err="1">
                <a:ea typeface="+mn-lt"/>
                <a:cs typeface="+mn-lt"/>
              </a:rPr>
              <a:t>tumors</a:t>
            </a:r>
            <a:r>
              <a:rPr lang="en-GB" sz="1600" dirty="0">
                <a:ea typeface="+mn-lt"/>
                <a:cs typeface="+mn-lt"/>
              </a:rPr>
              <a:t> accurately and reliably, with a</a:t>
            </a:r>
            <a:r>
              <a:rPr lang="en-GB" sz="1600" b="1" u="sng" dirty="0">
                <a:ea typeface="+mn-lt"/>
                <a:cs typeface="+mn-lt"/>
              </a:rPr>
              <a:t> low risk</a:t>
            </a:r>
            <a:r>
              <a:rPr lang="en-GB" sz="1600" dirty="0">
                <a:ea typeface="+mn-lt"/>
                <a:cs typeface="+mn-lt"/>
              </a:rPr>
              <a:t> of missing cancerous cases and no false alarms in our test.</a:t>
            </a:r>
            <a:endParaRPr lang="en-GB" sz="1600" dirty="0"/>
          </a:p>
        </p:txBody>
      </p:sp>
      <p:pic>
        <p:nvPicPr>
          <p:cNvPr id="17" name="Picture 16" descr="Neuron system in 3D rendering">
            <a:extLst>
              <a:ext uri="{FF2B5EF4-FFF2-40B4-BE49-F238E27FC236}">
                <a16:creationId xmlns:a16="http://schemas.microsoft.com/office/drawing/2014/main" id="{CED98323-591A-CB15-A9F8-345EA9C3D135}"/>
              </a:ext>
            </a:extLst>
          </p:cNvPr>
          <p:cNvPicPr>
            <a:picLocks noChangeAspect="1"/>
          </p:cNvPicPr>
          <p:nvPr/>
        </p:nvPicPr>
        <p:blipFill>
          <a:blip r:embed="rId2"/>
          <a:srcRect l="27814" r="11791" b="4"/>
          <a:stretch>
            <a:fillRect/>
          </a:stretch>
        </p:blipFill>
        <p:spPr>
          <a:xfrm>
            <a:off x="6096000" y="1"/>
            <a:ext cx="6102825" cy="6858000"/>
          </a:xfrm>
          <a:prstGeom prst="rect">
            <a:avLst/>
          </a:prstGeom>
        </p:spPr>
      </p:pic>
    </p:spTree>
    <p:extLst>
      <p:ext uri="{BB962C8B-B14F-4D97-AF65-F5344CB8AC3E}">
        <p14:creationId xmlns:p14="http://schemas.microsoft.com/office/powerpoint/2010/main" val="3327511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erson in a lab coat and mask holding a tube with a red tube&#10;&#10;AI-generated content may be incorrect.">
            <a:extLst>
              <a:ext uri="{FF2B5EF4-FFF2-40B4-BE49-F238E27FC236}">
                <a16:creationId xmlns:a16="http://schemas.microsoft.com/office/drawing/2014/main" id="{2720FA44-D464-1A3F-1B31-B9D25CFB9309}"/>
              </a:ext>
            </a:extLst>
          </p:cNvPr>
          <p:cNvPicPr>
            <a:picLocks noChangeAspect="1"/>
          </p:cNvPicPr>
          <p:nvPr/>
        </p:nvPicPr>
        <p:blipFill>
          <a:blip r:embed="rId2">
            <a:alphaModFix amt="55000"/>
          </a:blip>
          <a:srcRect t="7865" b="7865"/>
          <a:stretch>
            <a:fillRect/>
          </a:stretch>
        </p:blipFill>
        <p:spPr>
          <a:xfrm>
            <a:off x="20" y="-9107"/>
            <a:ext cx="12191980" cy="6858000"/>
          </a:xfrm>
          <a:prstGeom prst="rect">
            <a:avLst/>
          </a:prstGeom>
        </p:spPr>
      </p:pic>
      <p:sp>
        <p:nvSpPr>
          <p:cNvPr id="2" name="Title 1">
            <a:extLst>
              <a:ext uri="{FF2B5EF4-FFF2-40B4-BE49-F238E27FC236}">
                <a16:creationId xmlns:a16="http://schemas.microsoft.com/office/drawing/2014/main" id="{87FE34F6-323A-4E81-5831-93875E429202}"/>
              </a:ext>
            </a:extLst>
          </p:cNvPr>
          <p:cNvSpPr>
            <a:spLocks noGrp="1"/>
          </p:cNvSpPr>
          <p:nvPr>
            <p:ph type="title"/>
          </p:nvPr>
        </p:nvSpPr>
        <p:spPr>
          <a:xfrm>
            <a:off x="686834" y="591344"/>
            <a:ext cx="3200400" cy="5585619"/>
          </a:xfrm>
        </p:spPr>
        <p:txBody>
          <a:bodyPr>
            <a:normAutofit/>
          </a:bodyPr>
          <a:lstStyle/>
          <a:p>
            <a:r>
              <a:rPr lang="en-GB">
                <a:solidFill>
                  <a:srgbClr val="FFFFFF"/>
                </a:solidFill>
                <a:ea typeface="+mj-lt"/>
                <a:cs typeface="+mj-lt"/>
              </a:rPr>
              <a:t>🩺 Clinical Framing Advice</a:t>
            </a:r>
            <a:endParaRPr lang="en-US">
              <a:solidFill>
                <a:srgbClr val="FFFFFF"/>
              </a:solidFill>
            </a:endParaRPr>
          </a:p>
          <a:p>
            <a:endParaRPr lang="en-GB">
              <a:solidFill>
                <a:srgbClr val="FFFFFF"/>
              </a:solidFill>
            </a:endParaRPr>
          </a:p>
        </p:txBody>
      </p:sp>
      <p:sp>
        <p:nvSpPr>
          <p:cNvPr id="18" name="Arc 1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A6FB700-DC08-8AE2-B72F-92CABFC7C7AB}"/>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285750" indent="-285750">
              <a:spcBef>
                <a:spcPct val="0"/>
              </a:spcBef>
              <a:spcAft>
                <a:spcPts val="600"/>
              </a:spcAft>
              <a:buFont typeface="Arial,Sans-Serif" panose="020B0604020202020204" pitchFamily="34" charset="0"/>
              <a:buChar char="•"/>
            </a:pPr>
            <a:r>
              <a:rPr lang="en-GB" sz="1800" b="1" dirty="0">
                <a:solidFill>
                  <a:srgbClr val="FF0000"/>
                </a:solidFill>
                <a:latin typeface="Aptos Display"/>
              </a:rPr>
              <a:t>1) Think Like a Radiologist</a:t>
            </a:r>
            <a:endParaRPr lang="en-GB" sz="1800" dirty="0">
              <a:solidFill>
                <a:srgbClr val="FF0000"/>
              </a:solidFill>
              <a:latin typeface="Aptos Display"/>
            </a:endParaRPr>
          </a:p>
          <a:p>
            <a:pPr>
              <a:spcBef>
                <a:spcPct val="0"/>
              </a:spcBef>
              <a:spcAft>
                <a:spcPts val="600"/>
              </a:spcAft>
              <a:buFont typeface="Arial"/>
              <a:buChar char="•"/>
            </a:pPr>
            <a:r>
              <a:rPr lang="en-GB" sz="1800" dirty="0">
                <a:solidFill>
                  <a:srgbClr val="FFFFFF"/>
                </a:solidFill>
                <a:latin typeface="Aptos Display"/>
              </a:rPr>
              <a:t>Ask: “If I saw this </a:t>
            </a:r>
            <a:r>
              <a:rPr lang="en-GB" sz="1800" dirty="0" err="1">
                <a:solidFill>
                  <a:srgbClr val="FFFFFF"/>
                </a:solidFill>
                <a:latin typeface="Aptos Display"/>
              </a:rPr>
              <a:t>tumor</a:t>
            </a:r>
            <a:r>
              <a:rPr lang="en-GB" sz="1800" dirty="0">
                <a:solidFill>
                  <a:srgbClr val="FFFFFF"/>
                </a:solidFill>
                <a:latin typeface="Aptos Display"/>
              </a:rPr>
              <a:t> on a scan, what features would make me suspicious?” Use that mindset </a:t>
            </a:r>
            <a:r>
              <a:rPr lang="en-GB" sz="1800" dirty="0" err="1">
                <a:solidFill>
                  <a:srgbClr val="FFFFFF"/>
                </a:solidFill>
                <a:latin typeface="Aptos Display"/>
              </a:rPr>
              <a:t>toprioritize</a:t>
            </a:r>
            <a:r>
              <a:rPr lang="en-GB" sz="1800" dirty="0">
                <a:solidFill>
                  <a:srgbClr val="FFFFFF"/>
                </a:solidFill>
                <a:latin typeface="Aptos Display"/>
              </a:rPr>
              <a:t> features like texture, compactness, and symmetry.</a:t>
            </a:r>
          </a:p>
          <a:p>
            <a:pPr marL="285750" indent="-285750">
              <a:spcBef>
                <a:spcPct val="0"/>
              </a:spcBef>
              <a:spcAft>
                <a:spcPts val="600"/>
              </a:spcAft>
              <a:buFont typeface="Arial,Sans-Serif" panose="020B0604020202020204" pitchFamily="34" charset="0"/>
              <a:buChar char="•"/>
            </a:pPr>
            <a:r>
              <a:rPr lang="en-GB" sz="1800" b="1" dirty="0">
                <a:solidFill>
                  <a:srgbClr val="FF0000"/>
                </a:solidFill>
                <a:latin typeface="Aptos Display"/>
              </a:rPr>
              <a:t>2) Use Realistic Examples in Your Presentation</a:t>
            </a:r>
            <a:endParaRPr lang="en-GB" sz="1800">
              <a:solidFill>
                <a:srgbClr val="FF0000"/>
              </a:solidFill>
              <a:latin typeface="Aptos Display"/>
            </a:endParaRPr>
          </a:p>
          <a:p>
            <a:pPr>
              <a:spcBef>
                <a:spcPct val="0"/>
              </a:spcBef>
              <a:spcAft>
                <a:spcPts val="600"/>
              </a:spcAft>
            </a:pPr>
            <a:r>
              <a:rPr lang="en-GB" sz="1800" dirty="0">
                <a:solidFill>
                  <a:srgbClr val="FFFFFF"/>
                </a:solidFill>
                <a:latin typeface="Aptos Display"/>
              </a:rPr>
              <a:t>When sharing insights, include patient-like scenarios:</a:t>
            </a:r>
          </a:p>
          <a:p>
            <a:pPr>
              <a:spcBef>
                <a:spcPct val="0"/>
              </a:spcBef>
              <a:spcAft>
                <a:spcPts val="600"/>
              </a:spcAft>
            </a:pPr>
            <a:r>
              <a:rPr lang="en-GB" sz="1800" i="1" dirty="0">
                <a:solidFill>
                  <a:srgbClr val="FFFFFF"/>
                </a:solidFill>
                <a:latin typeface="Aptos Display"/>
              </a:rPr>
              <a:t>“A </a:t>
            </a:r>
            <a:r>
              <a:rPr lang="en-GB" sz="1800" i="1" dirty="0" err="1">
                <a:solidFill>
                  <a:srgbClr val="FFFFFF"/>
                </a:solidFill>
                <a:latin typeface="Aptos Display"/>
              </a:rPr>
              <a:t>tumor</a:t>
            </a:r>
            <a:r>
              <a:rPr lang="en-GB" sz="1800" i="1" dirty="0">
                <a:solidFill>
                  <a:srgbClr val="FFFFFF"/>
                </a:solidFill>
                <a:latin typeface="Aptos Display"/>
              </a:rPr>
              <a:t> with radius mean 13.2 and compactness0.15 falls into the malignant zone based on our analysis.”</a:t>
            </a:r>
            <a:endParaRPr lang="en-GB" sz="1800" dirty="0">
              <a:solidFill>
                <a:srgbClr val="FFFFFF"/>
              </a:solidFill>
              <a:latin typeface="Aptos Display"/>
            </a:endParaRPr>
          </a:p>
          <a:p>
            <a:pPr>
              <a:spcBef>
                <a:spcPct val="0"/>
              </a:spcBef>
              <a:spcAft>
                <a:spcPts val="600"/>
              </a:spcAft>
            </a:pPr>
            <a:r>
              <a:rPr lang="en-GB" sz="1800" dirty="0">
                <a:solidFill>
                  <a:srgbClr val="FFFFFF"/>
                </a:solidFill>
                <a:latin typeface="Aptos Display"/>
              </a:rPr>
              <a:t>This makes your work relatable and clinically grounded.</a:t>
            </a:r>
          </a:p>
          <a:p>
            <a:pPr marL="285750" indent="-285750">
              <a:spcBef>
                <a:spcPct val="0"/>
              </a:spcBef>
              <a:spcAft>
                <a:spcPts val="600"/>
              </a:spcAft>
              <a:buFont typeface="Arial,Sans-Serif" panose="020B0604020202020204" pitchFamily="34" charset="0"/>
              <a:buChar char="•"/>
            </a:pPr>
            <a:r>
              <a:rPr lang="en-GB" sz="1800" b="1" dirty="0">
                <a:solidFill>
                  <a:srgbClr val="FF0000"/>
                </a:solidFill>
                <a:latin typeface="Aptos Display"/>
              </a:rPr>
              <a:t>3) Highlight Diagnostic Value, Not Just Stats</a:t>
            </a:r>
            <a:endParaRPr lang="en-GB" sz="1800" dirty="0">
              <a:solidFill>
                <a:srgbClr val="FF0000"/>
              </a:solidFill>
              <a:latin typeface="Aptos Display"/>
            </a:endParaRPr>
          </a:p>
          <a:p>
            <a:pPr>
              <a:spcBef>
                <a:spcPct val="0"/>
              </a:spcBef>
              <a:spcAft>
                <a:spcPts val="600"/>
              </a:spcAft>
            </a:pPr>
            <a:r>
              <a:rPr lang="en-GB" sz="1800" dirty="0">
                <a:solidFill>
                  <a:srgbClr val="FFFFFF"/>
                </a:solidFill>
                <a:latin typeface="Aptos Display"/>
              </a:rPr>
              <a:t>Always connect the data back to clinical decisions. For example:</a:t>
            </a:r>
          </a:p>
          <a:p>
            <a:pPr>
              <a:spcBef>
                <a:spcPct val="0"/>
              </a:spcBef>
              <a:spcAft>
                <a:spcPts val="600"/>
              </a:spcAft>
            </a:pPr>
            <a:r>
              <a:rPr lang="en-GB" sz="1800" i="1" dirty="0">
                <a:solidFill>
                  <a:srgbClr val="FFFFFF"/>
                </a:solidFill>
                <a:latin typeface="Aptos Display"/>
              </a:rPr>
              <a:t>“This feature helps reduce false negatives in early detection.”</a:t>
            </a:r>
            <a:endParaRPr lang="en-GB" sz="1800" dirty="0">
              <a:solidFill>
                <a:srgbClr val="FFFFFF"/>
              </a:solidFill>
              <a:latin typeface="Aptos Display"/>
            </a:endParaRPr>
          </a:p>
          <a:p>
            <a:pPr marL="285750" indent="-285750">
              <a:spcBef>
                <a:spcPct val="0"/>
              </a:spcBef>
              <a:spcAft>
                <a:spcPts val="600"/>
              </a:spcAft>
              <a:buFont typeface="Arial,Sans-Serif" panose="020B0604020202020204" pitchFamily="34" charset="0"/>
              <a:buChar char="•"/>
            </a:pPr>
            <a:r>
              <a:rPr lang="en-GB" sz="1800" b="1" dirty="0">
                <a:solidFill>
                  <a:srgbClr val="FF0000"/>
                </a:solidFill>
                <a:latin typeface="Aptos Display"/>
              </a:rPr>
              <a:t>4) Iterate Like a Clinician</a:t>
            </a:r>
            <a:endParaRPr lang="en-GB" sz="1800" dirty="0">
              <a:solidFill>
                <a:srgbClr val="FF0000"/>
              </a:solidFill>
              <a:latin typeface="Aptos Display"/>
            </a:endParaRPr>
          </a:p>
          <a:p>
            <a:pPr>
              <a:spcBef>
                <a:spcPct val="0"/>
              </a:spcBef>
              <a:spcAft>
                <a:spcPts val="600"/>
              </a:spcAft>
            </a:pPr>
            <a:r>
              <a:rPr lang="en-GB" sz="1800" dirty="0">
                <a:solidFill>
                  <a:srgbClr val="FFFFFF"/>
                </a:solidFill>
                <a:latin typeface="Aptos Display"/>
              </a:rPr>
              <a:t>Refine your visualizations and models as if you're reviewing a patient’s evolving chart. Each iteration brings you closer to clarity and confidence.</a:t>
            </a:r>
          </a:p>
          <a:p>
            <a:pPr marL="0" indent="0">
              <a:spcBef>
                <a:spcPct val="0"/>
              </a:spcBef>
              <a:spcAft>
                <a:spcPts val="600"/>
              </a:spcAft>
              <a:buNone/>
            </a:pPr>
            <a:endParaRPr lang="en-GB" sz="1800">
              <a:solidFill>
                <a:srgbClr val="FFFFFF"/>
              </a:solidFill>
              <a:latin typeface="Aptos Display"/>
            </a:endParaRPr>
          </a:p>
        </p:txBody>
      </p:sp>
    </p:spTree>
    <p:extLst>
      <p:ext uri="{BB962C8B-B14F-4D97-AF65-F5344CB8AC3E}">
        <p14:creationId xmlns:p14="http://schemas.microsoft.com/office/powerpoint/2010/main" val="2193414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tethoscope and pen on a medical history form&#10;&#10;AI-generated content may be incorrect.">
            <a:extLst>
              <a:ext uri="{FF2B5EF4-FFF2-40B4-BE49-F238E27FC236}">
                <a16:creationId xmlns:a16="http://schemas.microsoft.com/office/drawing/2014/main" id="{680EE62F-1F65-3C16-7B35-7E4601987A8D}"/>
              </a:ext>
            </a:extLst>
          </p:cNvPr>
          <p:cNvPicPr>
            <a:picLocks noChangeAspect="1"/>
          </p:cNvPicPr>
          <p:nvPr/>
        </p:nvPicPr>
        <p:blipFill>
          <a:blip r:embed="rId2"/>
          <a:srcRect r="1655" b="2"/>
          <a:stretch>
            <a:fillRect/>
          </a:stretch>
        </p:blipFill>
        <p:spPr>
          <a:xfrm>
            <a:off x="2522356" y="10"/>
            <a:ext cx="9669642" cy="6857990"/>
          </a:xfrm>
          <a:prstGeom prst="rect">
            <a:avLst/>
          </a:prstGeom>
        </p:spPr>
      </p:pic>
      <p:sp>
        <p:nvSpPr>
          <p:cNvPr id="25" name="Rectangle 2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56A359-A10E-2BBA-9D9D-61630602CBEB}"/>
              </a:ext>
            </a:extLst>
          </p:cNvPr>
          <p:cNvSpPr>
            <a:spLocks noGrp="1"/>
          </p:cNvSpPr>
          <p:nvPr>
            <p:ph type="title"/>
          </p:nvPr>
        </p:nvSpPr>
        <p:spPr>
          <a:xfrm>
            <a:off x="838200" y="365125"/>
            <a:ext cx="3822189" cy="1344741"/>
          </a:xfrm>
        </p:spPr>
        <p:txBody>
          <a:bodyPr>
            <a:normAutofit/>
          </a:bodyPr>
          <a:lstStyle/>
          <a:p>
            <a:r>
              <a:rPr lang="en-GB" sz="4000"/>
              <a:t>Understanding the data</a:t>
            </a:r>
          </a:p>
        </p:txBody>
      </p:sp>
      <p:sp>
        <p:nvSpPr>
          <p:cNvPr id="3" name="Content Placeholder 2">
            <a:extLst>
              <a:ext uri="{FF2B5EF4-FFF2-40B4-BE49-F238E27FC236}">
                <a16:creationId xmlns:a16="http://schemas.microsoft.com/office/drawing/2014/main" id="{9A7A6DDA-9445-F9C9-40E5-31E0D5AF3F69}"/>
              </a:ext>
            </a:extLst>
          </p:cNvPr>
          <p:cNvSpPr>
            <a:spLocks noGrp="1"/>
          </p:cNvSpPr>
          <p:nvPr>
            <p:ph idx="1"/>
          </p:nvPr>
        </p:nvSpPr>
        <p:spPr>
          <a:xfrm>
            <a:off x="838200" y="1726630"/>
            <a:ext cx="3822189" cy="4450333"/>
          </a:xfrm>
        </p:spPr>
        <p:txBody>
          <a:bodyPr vert="horz" lIns="91440" tIns="45720" rIns="91440" bIns="45720" rtlCol="0" anchor="t">
            <a:noAutofit/>
          </a:bodyPr>
          <a:lstStyle/>
          <a:p>
            <a:r>
              <a:rPr lang="en-GB" sz="1600" dirty="0">
                <a:ea typeface="+mn-lt"/>
                <a:cs typeface="+mn-lt"/>
              </a:rPr>
              <a:t>We found that there was one column with a significant number of missing values. In fact, almost all the entries in that column were missing. Because this column was essentially empty and wouldn't provide any useful information for our analysis, I made the decision to remove it from the dataset. This is similar to discarding a test result that wasn't performed on almost any patient – it wouldn't help us understand the overall picture.</a:t>
            </a:r>
            <a:endParaRPr lang="en-GB" sz="1600"/>
          </a:p>
          <a:p>
            <a:r>
              <a:rPr lang="en-GB" sz="1600" dirty="0">
                <a:ea typeface="+mn-lt"/>
                <a:cs typeface="+mn-lt"/>
              </a:rPr>
              <a:t>So, in summary, before we started visualizing anything, the main preprocessing step was to clean up the data by removing a column that was almost entirely empty. This ensures we are working with complete and relevant information for the subsequent analysis</a:t>
            </a:r>
            <a:endParaRPr lang="en-GB" sz="1600"/>
          </a:p>
          <a:p>
            <a:endParaRPr lang="en-GB" sz="1400"/>
          </a:p>
        </p:txBody>
      </p:sp>
    </p:spTree>
    <p:extLst>
      <p:ext uri="{BB962C8B-B14F-4D97-AF65-F5344CB8AC3E}">
        <p14:creationId xmlns:p14="http://schemas.microsoft.com/office/powerpoint/2010/main" val="3361641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purple cells">
            <a:extLst>
              <a:ext uri="{FF2B5EF4-FFF2-40B4-BE49-F238E27FC236}">
                <a16:creationId xmlns:a16="http://schemas.microsoft.com/office/drawing/2014/main" id="{FC2C7222-95D6-ED9D-9160-AE06DDD74B09}"/>
              </a:ext>
            </a:extLst>
          </p:cNvPr>
          <p:cNvPicPr>
            <a:picLocks noChangeAspect="1"/>
          </p:cNvPicPr>
          <p:nvPr/>
        </p:nvPicPr>
        <p:blipFill>
          <a:blip r:embed="rId2">
            <a:alphaModFix amt="40000"/>
          </a:blip>
          <a:srcRect l="6742" r="844"/>
          <a:stretch>
            <a:fillRect/>
          </a:stretch>
        </p:blipFill>
        <p:spPr>
          <a:xfrm>
            <a:off x="20" y="10"/>
            <a:ext cx="8450297" cy="6857990"/>
          </a:xfrm>
          <a:prstGeom prst="rect">
            <a:avLst/>
          </a:prstGeom>
        </p:spPr>
      </p:pic>
      <p:sp>
        <p:nvSpPr>
          <p:cNvPr id="2" name="Title 1">
            <a:extLst>
              <a:ext uri="{FF2B5EF4-FFF2-40B4-BE49-F238E27FC236}">
                <a16:creationId xmlns:a16="http://schemas.microsoft.com/office/drawing/2014/main" id="{4EB21A18-C128-8A25-2070-721E70495F62}"/>
              </a:ext>
            </a:extLst>
          </p:cNvPr>
          <p:cNvSpPr>
            <a:spLocks noGrp="1"/>
          </p:cNvSpPr>
          <p:nvPr>
            <p:ph type="title"/>
          </p:nvPr>
        </p:nvSpPr>
        <p:spPr>
          <a:xfrm>
            <a:off x="838201" y="365125"/>
            <a:ext cx="5251316" cy="1627636"/>
          </a:xfrm>
        </p:spPr>
        <p:txBody>
          <a:bodyPr>
            <a:normAutofit/>
          </a:bodyPr>
          <a:lstStyle/>
          <a:p>
            <a:r>
              <a:rPr lang="en-GB" sz="3700">
                <a:solidFill>
                  <a:srgbClr val="FFFFFF"/>
                </a:solidFill>
                <a:ea typeface="+mj-lt"/>
                <a:cs typeface="+mj-lt"/>
              </a:rPr>
              <a:t>🔍Distribution of Malignant (M) and Benign (B) Tumors</a:t>
            </a:r>
            <a:endParaRPr lang="en-US" sz="3700">
              <a:solidFill>
                <a:srgbClr val="FFFFFF"/>
              </a:solidFill>
            </a:endParaRPr>
          </a:p>
        </p:txBody>
      </p:sp>
      <p:sp>
        <p:nvSpPr>
          <p:cNvPr id="3" name="Content Placeholder 2">
            <a:extLst>
              <a:ext uri="{FF2B5EF4-FFF2-40B4-BE49-F238E27FC236}">
                <a16:creationId xmlns:a16="http://schemas.microsoft.com/office/drawing/2014/main" id="{653CEC38-0552-5AB6-B350-CA962F4A206D}"/>
              </a:ext>
            </a:extLst>
          </p:cNvPr>
          <p:cNvSpPr>
            <a:spLocks noGrp="1"/>
          </p:cNvSpPr>
          <p:nvPr>
            <p:ph idx="1"/>
          </p:nvPr>
        </p:nvSpPr>
        <p:spPr>
          <a:xfrm>
            <a:off x="838200" y="2219785"/>
            <a:ext cx="4619621" cy="3957178"/>
          </a:xfrm>
        </p:spPr>
        <p:txBody>
          <a:bodyPr vert="horz" lIns="91440" tIns="45720" rIns="91440" bIns="45720" rtlCol="0" anchor="t">
            <a:normAutofit/>
          </a:bodyPr>
          <a:lstStyle/>
          <a:p>
            <a:pPr>
              <a:buNone/>
            </a:pPr>
            <a:r>
              <a:rPr lang="en-GB" sz="1700" dirty="0">
                <a:solidFill>
                  <a:srgbClr val="FFFFFF"/>
                </a:solidFill>
                <a:ea typeface="+mn-lt"/>
                <a:cs typeface="+mn-lt"/>
              </a:rPr>
              <a:t>It visualizes </a:t>
            </a:r>
            <a:r>
              <a:rPr lang="en-GB" sz="1700" b="1" dirty="0">
                <a:solidFill>
                  <a:srgbClr val="FFFFFF"/>
                </a:solidFill>
                <a:ea typeface="+mn-lt"/>
                <a:cs typeface="+mn-lt"/>
              </a:rPr>
              <a:t>how many patient </a:t>
            </a:r>
            <a:r>
              <a:rPr lang="en-GB" sz="1700" b="1" dirty="0" err="1">
                <a:solidFill>
                  <a:srgbClr val="FFFFFF"/>
                </a:solidFill>
                <a:ea typeface="+mn-lt"/>
                <a:cs typeface="+mn-lt"/>
              </a:rPr>
              <a:t>tumor</a:t>
            </a:r>
            <a:r>
              <a:rPr lang="en-GB" sz="1700" b="1" dirty="0">
                <a:solidFill>
                  <a:srgbClr val="FFFFFF"/>
                </a:solidFill>
                <a:ea typeface="+mn-lt"/>
                <a:cs typeface="+mn-lt"/>
              </a:rPr>
              <a:t> records are malignant (cancerous) vs. benign (non-cancerous)</a:t>
            </a:r>
            <a:r>
              <a:rPr lang="en-GB" sz="1700" dirty="0">
                <a:solidFill>
                  <a:srgbClr val="FFFFFF"/>
                </a:solidFill>
                <a:ea typeface="+mn-lt"/>
                <a:cs typeface="+mn-lt"/>
              </a:rPr>
              <a:t> in your dataset.</a:t>
            </a:r>
            <a:endParaRPr lang="en-US" sz="1700" dirty="0">
              <a:solidFill>
                <a:srgbClr val="FFFFFF"/>
              </a:solidFill>
            </a:endParaRPr>
          </a:p>
          <a:p>
            <a:pPr>
              <a:buFont typeface="Arial"/>
              <a:buChar char="•"/>
            </a:pPr>
            <a:r>
              <a:rPr lang="en-GB" sz="1700" b="1" dirty="0">
                <a:solidFill>
                  <a:srgbClr val="0070C0"/>
                </a:solidFill>
                <a:ea typeface="+mn-lt"/>
                <a:cs typeface="+mn-lt"/>
              </a:rPr>
              <a:t>Blue (Benign B)</a:t>
            </a:r>
            <a:r>
              <a:rPr lang="en-GB" sz="1700" b="1" dirty="0">
                <a:solidFill>
                  <a:srgbClr val="FFFFFF"/>
                </a:solidFill>
                <a:ea typeface="+mn-lt"/>
                <a:cs typeface="+mn-lt"/>
              </a:rPr>
              <a:t>:</a:t>
            </a:r>
            <a:br>
              <a:rPr lang="en-GB" sz="1700" b="1" dirty="0">
                <a:ea typeface="+mn-lt"/>
                <a:cs typeface="+mn-lt"/>
              </a:rPr>
            </a:br>
            <a:r>
              <a:rPr lang="en-GB" sz="1700" b="1" dirty="0">
                <a:solidFill>
                  <a:srgbClr val="FFFFFF"/>
                </a:solidFill>
                <a:ea typeface="+mn-lt"/>
                <a:cs typeface="+mn-lt"/>
              </a:rPr>
              <a:t> Represents 62.7%</a:t>
            </a:r>
            <a:r>
              <a:rPr lang="en-GB" sz="1700" dirty="0">
                <a:solidFill>
                  <a:srgbClr val="FFFFFF"/>
                </a:solidFill>
                <a:ea typeface="+mn-lt"/>
                <a:cs typeface="+mn-lt"/>
              </a:rPr>
              <a:t> of the total cases. These are </a:t>
            </a:r>
            <a:r>
              <a:rPr lang="en-GB" sz="1700" b="1" dirty="0">
                <a:solidFill>
                  <a:srgbClr val="FFFFFF"/>
                </a:solidFill>
                <a:ea typeface="+mn-lt"/>
                <a:cs typeface="+mn-lt"/>
              </a:rPr>
              <a:t>non-cancerous </a:t>
            </a:r>
            <a:r>
              <a:rPr lang="en-GB" sz="1700" b="1" err="1">
                <a:solidFill>
                  <a:srgbClr val="FFFFFF"/>
                </a:solidFill>
                <a:ea typeface="+mn-lt"/>
                <a:cs typeface="+mn-lt"/>
              </a:rPr>
              <a:t>tumors</a:t>
            </a:r>
            <a:r>
              <a:rPr lang="en-GB" sz="1700" dirty="0">
                <a:solidFill>
                  <a:srgbClr val="FFFFFF"/>
                </a:solidFill>
                <a:ea typeface="+mn-lt"/>
                <a:cs typeface="+mn-lt"/>
              </a:rPr>
              <a:t>, meaning the majority of patients in this dataset have </a:t>
            </a:r>
            <a:r>
              <a:rPr lang="en-GB" sz="1700" err="1">
                <a:solidFill>
                  <a:srgbClr val="FFFFFF"/>
                </a:solidFill>
                <a:ea typeface="+mn-lt"/>
                <a:cs typeface="+mn-lt"/>
              </a:rPr>
              <a:t>tumors</a:t>
            </a:r>
            <a:r>
              <a:rPr lang="en-GB" sz="1700" dirty="0">
                <a:solidFill>
                  <a:srgbClr val="FFFFFF"/>
                </a:solidFill>
                <a:ea typeface="+mn-lt"/>
                <a:cs typeface="+mn-lt"/>
              </a:rPr>
              <a:t> that are </a:t>
            </a:r>
            <a:r>
              <a:rPr lang="en-GB" sz="1700" b="1" dirty="0">
                <a:solidFill>
                  <a:srgbClr val="FFFFFF"/>
                </a:solidFill>
                <a:ea typeface="+mn-lt"/>
                <a:cs typeface="+mn-lt"/>
              </a:rPr>
              <a:t>not harmful</a:t>
            </a:r>
            <a:r>
              <a:rPr lang="en-GB" sz="1700" dirty="0">
                <a:solidFill>
                  <a:srgbClr val="FFFFFF"/>
                </a:solidFill>
                <a:ea typeface="+mn-lt"/>
                <a:cs typeface="+mn-lt"/>
              </a:rPr>
              <a:t> or </a:t>
            </a:r>
            <a:r>
              <a:rPr lang="en-GB" sz="1700" b="1" dirty="0">
                <a:solidFill>
                  <a:srgbClr val="FFFFFF"/>
                </a:solidFill>
                <a:ea typeface="+mn-lt"/>
                <a:cs typeface="+mn-lt"/>
              </a:rPr>
              <a:t>do not spread</a:t>
            </a:r>
            <a:r>
              <a:rPr lang="en-GB" sz="1700" dirty="0">
                <a:solidFill>
                  <a:srgbClr val="FFFFFF"/>
                </a:solidFill>
                <a:ea typeface="+mn-lt"/>
                <a:cs typeface="+mn-lt"/>
              </a:rPr>
              <a:t>.</a:t>
            </a:r>
            <a:endParaRPr lang="en-GB" sz="1700" dirty="0">
              <a:solidFill>
                <a:srgbClr val="FFFFFF"/>
              </a:solidFill>
            </a:endParaRPr>
          </a:p>
          <a:p>
            <a:pPr>
              <a:buFont typeface="Arial"/>
              <a:buChar char="•"/>
            </a:pPr>
            <a:r>
              <a:rPr lang="en-GB" sz="1700" b="1" dirty="0">
                <a:solidFill>
                  <a:srgbClr val="C00000"/>
                </a:solidFill>
                <a:ea typeface="+mn-lt"/>
                <a:cs typeface="+mn-lt"/>
              </a:rPr>
              <a:t>Red (Malignant M):</a:t>
            </a:r>
            <a:br>
              <a:rPr lang="en-GB" sz="1700" b="1" dirty="0">
                <a:ea typeface="+mn-lt"/>
                <a:cs typeface="+mn-lt"/>
              </a:rPr>
            </a:br>
            <a:r>
              <a:rPr lang="en-GB" sz="1700" b="1" dirty="0">
                <a:solidFill>
                  <a:srgbClr val="FFFFFF"/>
                </a:solidFill>
                <a:ea typeface="+mn-lt"/>
                <a:cs typeface="+mn-lt"/>
              </a:rPr>
              <a:t> Represents 37.3%</a:t>
            </a:r>
            <a:r>
              <a:rPr lang="en-GB" sz="1700" dirty="0">
                <a:solidFill>
                  <a:srgbClr val="FFFFFF"/>
                </a:solidFill>
                <a:ea typeface="+mn-lt"/>
                <a:cs typeface="+mn-lt"/>
              </a:rPr>
              <a:t> of the cases. These are </a:t>
            </a:r>
            <a:r>
              <a:rPr lang="en-GB" sz="1700" b="1" dirty="0">
                <a:solidFill>
                  <a:srgbClr val="FFFFFF"/>
                </a:solidFill>
                <a:ea typeface="+mn-lt"/>
                <a:cs typeface="+mn-lt"/>
              </a:rPr>
              <a:t>cancerous </a:t>
            </a:r>
            <a:r>
              <a:rPr lang="en-GB" sz="1700" b="1" err="1">
                <a:solidFill>
                  <a:srgbClr val="FFFFFF"/>
                </a:solidFill>
                <a:ea typeface="+mn-lt"/>
                <a:cs typeface="+mn-lt"/>
              </a:rPr>
              <a:t>tumors</a:t>
            </a:r>
            <a:r>
              <a:rPr lang="en-GB" sz="1700" dirty="0">
                <a:solidFill>
                  <a:srgbClr val="FFFFFF"/>
                </a:solidFill>
                <a:ea typeface="+mn-lt"/>
                <a:cs typeface="+mn-lt"/>
              </a:rPr>
              <a:t>, which can </a:t>
            </a:r>
            <a:r>
              <a:rPr lang="en-GB" sz="1700" b="1" dirty="0">
                <a:solidFill>
                  <a:srgbClr val="FFFFFF"/>
                </a:solidFill>
                <a:ea typeface="+mn-lt"/>
                <a:cs typeface="+mn-lt"/>
              </a:rPr>
              <a:t>grow and spread</a:t>
            </a:r>
            <a:r>
              <a:rPr lang="en-GB" sz="1700" dirty="0">
                <a:solidFill>
                  <a:srgbClr val="FFFFFF"/>
                </a:solidFill>
                <a:ea typeface="+mn-lt"/>
                <a:cs typeface="+mn-lt"/>
              </a:rPr>
              <a:t> to other parts of the body.</a:t>
            </a:r>
            <a:endParaRPr lang="en-GB" sz="1700" dirty="0">
              <a:solidFill>
                <a:srgbClr val="FFFFFF"/>
              </a:solidFill>
            </a:endParaRPr>
          </a:p>
          <a:p>
            <a:pPr marL="0" indent="0">
              <a:buNone/>
            </a:pPr>
            <a:endParaRPr lang="en-GB" sz="1700">
              <a:solidFill>
                <a:srgbClr val="FFFFFF"/>
              </a:solidFill>
            </a:endParaRPr>
          </a:p>
        </p:txBody>
      </p:sp>
      <p:pic>
        <p:nvPicPr>
          <p:cNvPr id="4" name="Picture 3" descr="A blue and red circle with text&#10;&#10;AI-generated content may be incorrect.">
            <a:extLst>
              <a:ext uri="{FF2B5EF4-FFF2-40B4-BE49-F238E27FC236}">
                <a16:creationId xmlns:a16="http://schemas.microsoft.com/office/drawing/2014/main" id="{4E321ACC-7CEB-314E-5043-0BDED724FEF9}"/>
              </a:ext>
            </a:extLst>
          </p:cNvPr>
          <p:cNvPicPr>
            <a:picLocks noChangeAspect="1"/>
          </p:cNvPicPr>
          <p:nvPr/>
        </p:nvPicPr>
        <p:blipFill>
          <a:blip r:embed="rId3"/>
          <a:srcRect l="9923" r="16390"/>
          <a:stretch>
            <a:fillRect/>
          </a:stretch>
        </p:blipFill>
        <p:spPr>
          <a:xfrm>
            <a:off x="6225997" y="10"/>
            <a:ext cx="5962785" cy="685799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213118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8D0290-B206-0E15-1790-07AA1DD065E0}"/>
              </a:ext>
            </a:extLst>
          </p:cNvPr>
          <p:cNvSpPr>
            <a:spLocks noGrp="1"/>
          </p:cNvSpPr>
          <p:nvPr>
            <p:ph type="title"/>
          </p:nvPr>
        </p:nvSpPr>
        <p:spPr>
          <a:xfrm>
            <a:off x="761803" y="350196"/>
            <a:ext cx="4646904" cy="1624520"/>
          </a:xfrm>
        </p:spPr>
        <p:txBody>
          <a:bodyPr anchor="ctr">
            <a:normAutofit/>
          </a:bodyPr>
          <a:lstStyle/>
          <a:p>
            <a:r>
              <a:rPr lang="en-GB" sz="4000">
                <a:ea typeface="+mj-lt"/>
                <a:cs typeface="+mj-lt"/>
              </a:rPr>
              <a:t>👩‍⚕️ Why This Matters for You as a Doctor</a:t>
            </a:r>
            <a:endParaRPr lang="en-US" sz="4000"/>
          </a:p>
        </p:txBody>
      </p:sp>
      <p:sp>
        <p:nvSpPr>
          <p:cNvPr id="3" name="Content Placeholder 2">
            <a:extLst>
              <a:ext uri="{FF2B5EF4-FFF2-40B4-BE49-F238E27FC236}">
                <a16:creationId xmlns:a16="http://schemas.microsoft.com/office/drawing/2014/main" id="{AEB808BD-1FEE-AED2-5E8E-523F80947A82}"/>
              </a:ext>
            </a:extLst>
          </p:cNvPr>
          <p:cNvSpPr>
            <a:spLocks noGrp="1"/>
          </p:cNvSpPr>
          <p:nvPr>
            <p:ph idx="1"/>
          </p:nvPr>
        </p:nvSpPr>
        <p:spPr>
          <a:xfrm>
            <a:off x="761802" y="2743200"/>
            <a:ext cx="4646905" cy="3613149"/>
          </a:xfrm>
        </p:spPr>
        <p:txBody>
          <a:bodyPr vert="horz" lIns="91440" tIns="45720" rIns="91440" bIns="45720" rtlCol="0" anchor="ctr">
            <a:normAutofit/>
          </a:bodyPr>
          <a:lstStyle/>
          <a:p>
            <a:r>
              <a:rPr lang="en-GB" sz="1700">
                <a:ea typeface="+mn-lt"/>
                <a:cs typeface="+mn-lt"/>
              </a:rPr>
              <a:t>The chart gives you a </a:t>
            </a:r>
            <a:r>
              <a:rPr lang="en-GB" sz="1700" b="1">
                <a:ea typeface="+mn-lt"/>
                <a:cs typeface="+mn-lt"/>
              </a:rPr>
              <a:t>quick overview of the prevalence</a:t>
            </a:r>
            <a:r>
              <a:rPr lang="en-GB" sz="1700">
                <a:ea typeface="+mn-lt"/>
                <a:cs typeface="+mn-lt"/>
              </a:rPr>
              <a:t> of malignant tumors in your patient data.</a:t>
            </a:r>
            <a:endParaRPr lang="en-GB" sz="1700"/>
          </a:p>
          <a:p>
            <a:r>
              <a:rPr lang="en-GB" sz="1700">
                <a:ea typeface="+mn-lt"/>
                <a:cs typeface="+mn-lt"/>
              </a:rPr>
              <a:t>It tells you that while </a:t>
            </a:r>
            <a:r>
              <a:rPr lang="en-GB" sz="1700" b="1">
                <a:ea typeface="+mn-lt"/>
                <a:cs typeface="+mn-lt"/>
              </a:rPr>
              <a:t>most patients have benign tumors</a:t>
            </a:r>
            <a:r>
              <a:rPr lang="en-GB" sz="1700">
                <a:ea typeface="+mn-lt"/>
                <a:cs typeface="+mn-lt"/>
              </a:rPr>
              <a:t>, over </a:t>
            </a:r>
            <a:r>
              <a:rPr lang="en-GB" sz="1700" b="1">
                <a:ea typeface="+mn-lt"/>
                <a:cs typeface="+mn-lt"/>
              </a:rPr>
              <a:t>a third</a:t>
            </a:r>
            <a:r>
              <a:rPr lang="en-GB" sz="1700">
                <a:ea typeface="+mn-lt"/>
                <a:cs typeface="+mn-lt"/>
              </a:rPr>
              <a:t> have malignant ones — which is still a </a:t>
            </a:r>
            <a:r>
              <a:rPr lang="en-GB" sz="1700" b="1">
                <a:ea typeface="+mn-lt"/>
                <a:cs typeface="+mn-lt"/>
              </a:rPr>
              <a:t>significant number</a:t>
            </a:r>
            <a:r>
              <a:rPr lang="en-GB" sz="1700">
                <a:ea typeface="+mn-lt"/>
                <a:cs typeface="+mn-lt"/>
              </a:rPr>
              <a:t>, and potentially life-threatening.</a:t>
            </a:r>
            <a:endParaRPr lang="en-GB" sz="1700"/>
          </a:p>
          <a:p>
            <a:r>
              <a:rPr lang="en-GB" sz="1700">
                <a:ea typeface="+mn-lt"/>
                <a:cs typeface="+mn-lt"/>
              </a:rPr>
              <a:t>This initial insight helps guide </a:t>
            </a:r>
            <a:r>
              <a:rPr lang="en-GB" sz="1700" b="1">
                <a:ea typeface="+mn-lt"/>
                <a:cs typeface="+mn-lt"/>
              </a:rPr>
              <a:t>further analysis</a:t>
            </a:r>
            <a:r>
              <a:rPr lang="en-GB" sz="1700">
                <a:ea typeface="+mn-lt"/>
                <a:cs typeface="+mn-lt"/>
              </a:rPr>
              <a:t>:</a:t>
            </a:r>
            <a:br>
              <a:rPr lang="en-GB" sz="1700">
                <a:ea typeface="+mn-lt"/>
                <a:cs typeface="+mn-lt"/>
              </a:rPr>
            </a:br>
            <a:r>
              <a:rPr lang="en-GB" sz="1700">
                <a:ea typeface="+mn-lt"/>
                <a:cs typeface="+mn-lt"/>
              </a:rPr>
              <a:t> For example, you might ask:</a:t>
            </a:r>
            <a:endParaRPr lang="en-GB" sz="1700"/>
          </a:p>
          <a:p>
            <a:r>
              <a:rPr lang="en-GB" sz="1700">
                <a:ea typeface="+mn-lt"/>
                <a:cs typeface="+mn-lt"/>
              </a:rPr>
              <a:t>“Are there patterns or measurements that help us predict whether a tumor is likely to be malignant?”</a:t>
            </a:r>
            <a:endParaRPr lang="en-GB" sz="1700"/>
          </a:p>
          <a:p>
            <a:endParaRPr lang="en-GB" sz="1700"/>
          </a:p>
        </p:txBody>
      </p:sp>
      <p:pic>
        <p:nvPicPr>
          <p:cNvPr id="5" name="Picture 4" descr="A picture of an electromagnetic radiation">
            <a:extLst>
              <a:ext uri="{FF2B5EF4-FFF2-40B4-BE49-F238E27FC236}">
                <a16:creationId xmlns:a16="http://schemas.microsoft.com/office/drawing/2014/main" id="{95A9FAF2-8FA1-755C-FFF6-910703FCF2E7}"/>
              </a:ext>
            </a:extLst>
          </p:cNvPr>
          <p:cNvPicPr>
            <a:picLocks noChangeAspect="1"/>
          </p:cNvPicPr>
          <p:nvPr/>
        </p:nvPicPr>
        <p:blipFill>
          <a:blip r:embed="rId2"/>
          <a:srcRect l="19986" r="20440" b="-4"/>
          <a:stretch>
            <a:fillRect/>
          </a:stretch>
        </p:blipFill>
        <p:spPr>
          <a:xfrm>
            <a:off x="6096000" y="1"/>
            <a:ext cx="6102825" cy="6858000"/>
          </a:xfrm>
          <a:prstGeom prst="rect">
            <a:avLst/>
          </a:prstGeom>
        </p:spPr>
      </p:pic>
    </p:spTree>
    <p:extLst>
      <p:ext uri="{BB962C8B-B14F-4D97-AF65-F5344CB8AC3E}">
        <p14:creationId xmlns:p14="http://schemas.microsoft.com/office/powerpoint/2010/main" val="2660993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E8767C-9A12-DC34-806E-88180EF3AB95}"/>
              </a:ext>
            </a:extLst>
          </p:cNvPr>
          <p:cNvSpPr>
            <a:spLocks noGrp="1"/>
          </p:cNvSpPr>
          <p:nvPr>
            <p:ph type="title"/>
          </p:nvPr>
        </p:nvSpPr>
        <p:spPr>
          <a:xfrm>
            <a:off x="645064" y="525982"/>
            <a:ext cx="4282983" cy="1200361"/>
          </a:xfrm>
        </p:spPr>
        <p:txBody>
          <a:bodyPr anchor="b">
            <a:normAutofit/>
          </a:bodyPr>
          <a:lstStyle/>
          <a:p>
            <a:r>
              <a:rPr lang="en-GB" sz="3600">
                <a:ea typeface="+mj-lt"/>
                <a:cs typeface="+mj-lt"/>
              </a:rPr>
              <a:t>🔍 </a:t>
            </a:r>
            <a:r>
              <a:rPr lang="en-GB" sz="3600" b="1">
                <a:ea typeface="+mj-lt"/>
                <a:cs typeface="+mj-lt"/>
              </a:rPr>
              <a:t>What You Can Observe</a:t>
            </a:r>
            <a:endParaRPr lang="en-US" sz="3600"/>
          </a:p>
        </p:txBody>
      </p:sp>
      <p:sp>
        <p:nvSpPr>
          <p:cNvPr id="11" name="Rectangle 1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2695BA2-9045-E406-8D7A-FA2B32FCEEFA}"/>
              </a:ext>
            </a:extLst>
          </p:cNvPr>
          <p:cNvSpPr>
            <a:spLocks noGrp="1"/>
          </p:cNvSpPr>
          <p:nvPr>
            <p:ph idx="1"/>
          </p:nvPr>
        </p:nvSpPr>
        <p:spPr>
          <a:xfrm>
            <a:off x="645066" y="2031101"/>
            <a:ext cx="4282984" cy="3511943"/>
          </a:xfrm>
        </p:spPr>
        <p:txBody>
          <a:bodyPr vert="horz" lIns="91440" tIns="45720" rIns="91440" bIns="45720" rtlCol="0" anchor="ctr">
            <a:normAutofit/>
          </a:bodyPr>
          <a:lstStyle/>
          <a:p>
            <a:r>
              <a:rPr lang="en-GB" sz="1800">
                <a:ea typeface="+mn-lt"/>
                <a:cs typeface="+mn-lt"/>
              </a:rPr>
              <a:t>There is a </a:t>
            </a:r>
            <a:r>
              <a:rPr lang="en-GB" sz="1800" b="1">
                <a:ea typeface="+mn-lt"/>
                <a:cs typeface="+mn-lt"/>
              </a:rPr>
              <a:t>clear, strong positive correlation</a:t>
            </a:r>
            <a:r>
              <a:rPr lang="en-GB" sz="1800">
                <a:ea typeface="+mn-lt"/>
                <a:cs typeface="+mn-lt"/>
              </a:rPr>
              <a:t>:</a:t>
            </a:r>
            <a:br>
              <a:rPr lang="en-GB" sz="1800">
                <a:ea typeface="+mn-lt"/>
                <a:cs typeface="+mn-lt"/>
              </a:rPr>
            </a:br>
            <a:r>
              <a:rPr lang="en-GB" sz="1800">
                <a:ea typeface="+mn-lt"/>
                <a:cs typeface="+mn-lt"/>
              </a:rPr>
              <a:t> As the </a:t>
            </a:r>
            <a:r>
              <a:rPr lang="en-GB" sz="1800" b="1">
                <a:ea typeface="+mn-lt"/>
                <a:cs typeface="+mn-lt"/>
              </a:rPr>
              <a:t>radius increases</a:t>
            </a:r>
            <a:r>
              <a:rPr lang="en-GB" sz="1800">
                <a:ea typeface="+mn-lt"/>
                <a:cs typeface="+mn-lt"/>
              </a:rPr>
              <a:t>, the </a:t>
            </a:r>
            <a:r>
              <a:rPr lang="en-GB" sz="1800" b="1">
                <a:ea typeface="+mn-lt"/>
                <a:cs typeface="+mn-lt"/>
              </a:rPr>
              <a:t>area</a:t>
            </a:r>
            <a:r>
              <a:rPr lang="en-GB" sz="1800">
                <a:ea typeface="+mn-lt"/>
                <a:cs typeface="+mn-lt"/>
              </a:rPr>
              <a:t> also increases — and not just linearly, but more </a:t>
            </a:r>
            <a:r>
              <a:rPr lang="en-GB" sz="1800" b="1">
                <a:ea typeface="+mn-lt"/>
                <a:cs typeface="+mn-lt"/>
              </a:rPr>
              <a:t>exponentially</a:t>
            </a:r>
            <a:r>
              <a:rPr lang="en-GB" sz="1800">
                <a:ea typeface="+mn-lt"/>
                <a:cs typeface="+mn-lt"/>
              </a:rPr>
              <a:t> or </a:t>
            </a:r>
            <a:r>
              <a:rPr lang="en-GB" sz="1800" b="1">
                <a:ea typeface="+mn-lt"/>
                <a:cs typeface="+mn-lt"/>
              </a:rPr>
              <a:t>quadratically</a:t>
            </a:r>
            <a:r>
              <a:rPr lang="en-GB" sz="1800">
                <a:ea typeface="+mn-lt"/>
                <a:cs typeface="+mn-lt"/>
              </a:rPr>
              <a:t>.</a:t>
            </a:r>
            <a:endParaRPr lang="en-GB" sz="1800"/>
          </a:p>
          <a:p>
            <a:r>
              <a:rPr lang="en-GB" sz="1800">
                <a:ea typeface="+mn-lt"/>
                <a:cs typeface="+mn-lt"/>
              </a:rPr>
              <a:t>This makes sense </a:t>
            </a:r>
            <a:r>
              <a:rPr lang="en-GB" sz="1800" b="1">
                <a:ea typeface="+mn-lt"/>
                <a:cs typeface="+mn-lt"/>
              </a:rPr>
              <a:t>medically and mathematically</a:t>
            </a:r>
            <a:r>
              <a:rPr lang="en-GB" sz="1800">
                <a:ea typeface="+mn-lt"/>
                <a:cs typeface="+mn-lt"/>
              </a:rPr>
              <a:t>:</a:t>
            </a:r>
            <a:br>
              <a:rPr lang="en-GB" sz="1800">
                <a:ea typeface="+mn-lt"/>
                <a:cs typeface="+mn-lt"/>
              </a:rPr>
            </a:br>
            <a:r>
              <a:rPr lang="en-GB" sz="1800">
                <a:ea typeface="+mn-lt"/>
                <a:cs typeface="+mn-lt"/>
              </a:rPr>
              <a:t> The area of a circular object is proportional to the square of its radius (</a:t>
            </a:r>
            <a:r>
              <a:rPr lang="en-GB" sz="1800">
                <a:latin typeface="Consolas"/>
              </a:rPr>
              <a:t>Area ∝ Radius²</a:t>
            </a:r>
            <a:r>
              <a:rPr lang="en-GB" sz="1800">
                <a:ea typeface="+mn-lt"/>
                <a:cs typeface="+mn-lt"/>
              </a:rPr>
              <a:t>), so this curved upward trend is expected.</a:t>
            </a:r>
            <a:endParaRPr lang="en-GB" sz="1800"/>
          </a:p>
          <a:p>
            <a:endParaRPr lang="en-GB" sz="1800"/>
          </a:p>
        </p:txBody>
      </p:sp>
      <p:sp>
        <p:nvSpPr>
          <p:cNvPr id="13" name="Rectangle 1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blue dots&#10;&#10;AI-generated content may be incorrect.">
            <a:extLst>
              <a:ext uri="{FF2B5EF4-FFF2-40B4-BE49-F238E27FC236}">
                <a16:creationId xmlns:a16="http://schemas.microsoft.com/office/drawing/2014/main" id="{41E0B8D5-795E-D853-4BC5-3EF4CB589BC2}"/>
              </a:ext>
            </a:extLst>
          </p:cNvPr>
          <p:cNvPicPr>
            <a:picLocks noChangeAspect="1"/>
          </p:cNvPicPr>
          <p:nvPr/>
        </p:nvPicPr>
        <p:blipFill>
          <a:blip r:embed="rId2"/>
          <a:stretch>
            <a:fillRect/>
          </a:stretch>
        </p:blipFill>
        <p:spPr>
          <a:xfrm>
            <a:off x="5987738" y="1195023"/>
            <a:ext cx="5628018" cy="4235083"/>
          </a:xfrm>
          <a:prstGeom prst="rect">
            <a:avLst/>
          </a:prstGeom>
        </p:spPr>
      </p:pic>
    </p:spTree>
    <p:extLst>
      <p:ext uri="{BB962C8B-B14F-4D97-AF65-F5344CB8AC3E}">
        <p14:creationId xmlns:p14="http://schemas.microsoft.com/office/powerpoint/2010/main" val="2527330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lose up of nerve cell">
            <a:extLst>
              <a:ext uri="{FF2B5EF4-FFF2-40B4-BE49-F238E27FC236}">
                <a16:creationId xmlns:a16="http://schemas.microsoft.com/office/drawing/2014/main" id="{90C4338A-8068-AD04-E5B6-F14D47E785D8}"/>
              </a:ext>
            </a:extLst>
          </p:cNvPr>
          <p:cNvPicPr>
            <a:picLocks noChangeAspect="1"/>
          </p:cNvPicPr>
          <p:nvPr/>
        </p:nvPicPr>
        <p:blipFill>
          <a:blip r:embed="rId2"/>
          <a:srcRect l="20068"/>
          <a:stretch>
            <a:fillRect/>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30" name="Freeform: Shape 24">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F6405E-C4E0-4B0B-48B1-004B24256814}"/>
              </a:ext>
            </a:extLst>
          </p:cNvPr>
          <p:cNvSpPr>
            <a:spLocks noGrp="1"/>
          </p:cNvSpPr>
          <p:nvPr>
            <p:ph type="title"/>
          </p:nvPr>
        </p:nvSpPr>
        <p:spPr>
          <a:xfrm>
            <a:off x="418446" y="856488"/>
            <a:ext cx="4992624" cy="1243584"/>
          </a:xfrm>
        </p:spPr>
        <p:txBody>
          <a:bodyPr anchor="ctr">
            <a:normAutofit/>
          </a:bodyPr>
          <a:lstStyle/>
          <a:p>
            <a:r>
              <a:rPr lang="en-GB" sz="3400">
                <a:ea typeface="+mj-lt"/>
                <a:cs typeface="+mj-lt"/>
              </a:rPr>
              <a:t>👩‍⚕️ As a Doctor, What Does This Mean?</a:t>
            </a:r>
            <a:endParaRPr lang="en-US" sz="3400"/>
          </a:p>
        </p:txBody>
      </p:sp>
      <p:sp>
        <p:nvSpPr>
          <p:cNvPr id="29" name="Rectangle 28">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6AC43C0-BE4F-1FC2-9A46-4263CC58E89A}"/>
              </a:ext>
            </a:extLst>
          </p:cNvPr>
          <p:cNvSpPr>
            <a:spLocks noGrp="1"/>
          </p:cNvSpPr>
          <p:nvPr>
            <p:ph idx="1"/>
          </p:nvPr>
        </p:nvSpPr>
        <p:spPr>
          <a:xfrm>
            <a:off x="429332" y="2522949"/>
            <a:ext cx="4989577" cy="4229677"/>
          </a:xfrm>
        </p:spPr>
        <p:txBody>
          <a:bodyPr vert="horz" lIns="91440" tIns="45720" rIns="91440" bIns="45720" rtlCol="0" anchor="t">
            <a:noAutofit/>
          </a:bodyPr>
          <a:lstStyle/>
          <a:p>
            <a:r>
              <a:rPr lang="en-GB" sz="1800" b="1" dirty="0">
                <a:ea typeface="+mn-lt"/>
                <a:cs typeface="+mn-lt"/>
              </a:rPr>
              <a:t>Larger </a:t>
            </a:r>
            <a:r>
              <a:rPr lang="en-GB" sz="1800" b="1" err="1">
                <a:ea typeface="+mn-lt"/>
                <a:cs typeface="+mn-lt"/>
              </a:rPr>
              <a:t>tumors</a:t>
            </a:r>
            <a:r>
              <a:rPr lang="en-GB" sz="1800" b="1" dirty="0">
                <a:ea typeface="+mn-lt"/>
                <a:cs typeface="+mn-lt"/>
              </a:rPr>
              <a:t> (in terms of radius) tend to have a significantly larger area.</a:t>
            </a:r>
            <a:endParaRPr lang="en-GB" sz="1800" dirty="0"/>
          </a:p>
          <a:p>
            <a:r>
              <a:rPr lang="en-GB" sz="1800" dirty="0">
                <a:ea typeface="+mn-lt"/>
                <a:cs typeface="+mn-lt"/>
              </a:rPr>
              <a:t>From a diagnostic point of view, this is useful because:</a:t>
            </a:r>
            <a:endParaRPr lang="en-GB" sz="1800" dirty="0"/>
          </a:p>
          <a:p>
            <a:r>
              <a:rPr lang="en-GB" sz="1800" dirty="0">
                <a:ea typeface="+mn-lt"/>
                <a:cs typeface="+mn-lt"/>
              </a:rPr>
              <a:t>It </a:t>
            </a:r>
            <a:r>
              <a:rPr lang="en-GB" sz="1800" b="1" dirty="0">
                <a:ea typeface="+mn-lt"/>
                <a:cs typeface="+mn-lt"/>
              </a:rPr>
              <a:t>confirms that measurements are consistent</a:t>
            </a:r>
            <a:r>
              <a:rPr lang="en-GB" sz="1800" dirty="0">
                <a:ea typeface="+mn-lt"/>
                <a:cs typeface="+mn-lt"/>
              </a:rPr>
              <a:t> — larger radii should result in larger areas.</a:t>
            </a:r>
            <a:endParaRPr lang="en-GB" sz="1800" dirty="0"/>
          </a:p>
          <a:p>
            <a:r>
              <a:rPr lang="en-GB" sz="1800" dirty="0">
                <a:ea typeface="+mn-lt"/>
                <a:cs typeface="+mn-lt"/>
              </a:rPr>
              <a:t>If a </a:t>
            </a:r>
            <a:r>
              <a:rPr lang="en-GB" sz="1800" err="1">
                <a:ea typeface="+mn-lt"/>
                <a:cs typeface="+mn-lt"/>
              </a:rPr>
              <a:t>tumor</a:t>
            </a:r>
            <a:r>
              <a:rPr lang="en-GB" sz="1800" dirty="0">
                <a:ea typeface="+mn-lt"/>
                <a:cs typeface="+mn-lt"/>
              </a:rPr>
              <a:t> has an </a:t>
            </a:r>
            <a:r>
              <a:rPr lang="en-GB" sz="1800" b="1" dirty="0">
                <a:ea typeface="+mn-lt"/>
                <a:cs typeface="+mn-lt"/>
              </a:rPr>
              <a:t>unusually large area</a:t>
            </a:r>
            <a:r>
              <a:rPr lang="en-GB" sz="1800" dirty="0">
                <a:ea typeface="+mn-lt"/>
                <a:cs typeface="+mn-lt"/>
              </a:rPr>
              <a:t> for a small radius (or vice versa), it could be an </a:t>
            </a:r>
            <a:r>
              <a:rPr lang="en-GB" sz="1800" b="1" dirty="0">
                <a:ea typeface="+mn-lt"/>
                <a:cs typeface="+mn-lt"/>
              </a:rPr>
              <a:t>anomaly</a:t>
            </a:r>
            <a:r>
              <a:rPr lang="en-GB" sz="1800" dirty="0">
                <a:ea typeface="+mn-lt"/>
                <a:cs typeface="+mn-lt"/>
              </a:rPr>
              <a:t> worth investigating.</a:t>
            </a:r>
            <a:endParaRPr lang="en-GB" sz="1800" dirty="0"/>
          </a:p>
          <a:p>
            <a:r>
              <a:rPr lang="en-GB" sz="1800" dirty="0">
                <a:ea typeface="+mn-lt"/>
                <a:cs typeface="+mn-lt"/>
              </a:rPr>
              <a:t>This kind of relationship might help build </a:t>
            </a:r>
            <a:r>
              <a:rPr lang="en-GB" sz="1800" b="1" dirty="0">
                <a:ea typeface="+mn-lt"/>
                <a:cs typeface="+mn-lt"/>
              </a:rPr>
              <a:t>predictive models</a:t>
            </a:r>
            <a:r>
              <a:rPr lang="en-GB" sz="1800" dirty="0">
                <a:ea typeface="+mn-lt"/>
                <a:cs typeface="+mn-lt"/>
              </a:rPr>
              <a:t> or early detection systems — for example, if radius can be measured quickly, area can be estimated, and that can assist in triaging cases.</a:t>
            </a:r>
            <a:endParaRPr lang="en-GB" sz="1800" dirty="0"/>
          </a:p>
          <a:p>
            <a:endParaRPr lang="en-GB" sz="1400"/>
          </a:p>
        </p:txBody>
      </p:sp>
    </p:spTree>
    <p:extLst>
      <p:ext uri="{BB962C8B-B14F-4D97-AF65-F5344CB8AC3E}">
        <p14:creationId xmlns:p14="http://schemas.microsoft.com/office/powerpoint/2010/main" val="2243244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8D6B1FD-38A6-181E-4780-B5033A5C3B7B}"/>
              </a:ext>
            </a:extLst>
          </p:cNvPr>
          <p:cNvPicPr>
            <a:picLocks noChangeAspect="1"/>
          </p:cNvPicPr>
          <p:nvPr/>
        </p:nvPicPr>
        <p:blipFill>
          <a:blip r:embed="rId2"/>
          <a:srcRect t="7892"/>
          <a:stretch>
            <a:fillRect/>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8AA8A0-A8BF-7BF0-08FD-89F8B2750103}"/>
              </a:ext>
            </a:extLst>
          </p:cNvPr>
          <p:cNvSpPr>
            <a:spLocks noGrp="1"/>
          </p:cNvSpPr>
          <p:nvPr>
            <p:ph type="title"/>
          </p:nvPr>
        </p:nvSpPr>
        <p:spPr>
          <a:xfrm>
            <a:off x="838200" y="365125"/>
            <a:ext cx="3822189" cy="1899912"/>
          </a:xfrm>
        </p:spPr>
        <p:txBody>
          <a:bodyPr>
            <a:normAutofit/>
          </a:bodyPr>
          <a:lstStyle/>
          <a:p>
            <a:r>
              <a:rPr lang="en-GB" sz="4000">
                <a:ea typeface="+mj-lt"/>
                <a:cs typeface="+mj-lt"/>
              </a:rPr>
              <a:t>🔍 </a:t>
            </a:r>
            <a:r>
              <a:rPr lang="en-GB" sz="4000" b="1">
                <a:ea typeface="+mj-lt"/>
                <a:cs typeface="+mj-lt"/>
              </a:rPr>
              <a:t>What You Can Observe</a:t>
            </a:r>
            <a:endParaRPr lang="en-US" sz="4000"/>
          </a:p>
        </p:txBody>
      </p:sp>
      <p:sp>
        <p:nvSpPr>
          <p:cNvPr id="3" name="Content Placeholder 2">
            <a:extLst>
              <a:ext uri="{FF2B5EF4-FFF2-40B4-BE49-F238E27FC236}">
                <a16:creationId xmlns:a16="http://schemas.microsoft.com/office/drawing/2014/main" id="{29B65F30-DE95-FD2E-21D0-DC6895F97FB3}"/>
              </a:ext>
            </a:extLst>
          </p:cNvPr>
          <p:cNvSpPr>
            <a:spLocks noGrp="1"/>
          </p:cNvSpPr>
          <p:nvPr>
            <p:ph idx="1"/>
          </p:nvPr>
        </p:nvSpPr>
        <p:spPr>
          <a:xfrm>
            <a:off x="838200" y="2434201"/>
            <a:ext cx="3822189" cy="3742762"/>
          </a:xfrm>
        </p:spPr>
        <p:txBody>
          <a:bodyPr vert="horz" lIns="91440" tIns="45720" rIns="91440" bIns="45720" rtlCol="0">
            <a:normAutofit/>
          </a:bodyPr>
          <a:lstStyle/>
          <a:p>
            <a:r>
              <a:rPr lang="en-GB" sz="2000" b="1">
                <a:ea typeface="+mn-lt"/>
                <a:cs typeface="+mn-lt"/>
              </a:rPr>
              <a:t>Malignant (M) tumors</a:t>
            </a:r>
            <a:r>
              <a:rPr lang="en-GB" sz="2000">
                <a:ea typeface="+mn-lt"/>
                <a:cs typeface="+mn-lt"/>
              </a:rPr>
              <a:t> have a </a:t>
            </a:r>
            <a:r>
              <a:rPr lang="en-GB" sz="2000" b="1">
                <a:ea typeface="+mn-lt"/>
                <a:cs typeface="+mn-lt"/>
              </a:rPr>
              <a:t>much higher average area</a:t>
            </a:r>
            <a:r>
              <a:rPr lang="en-GB" sz="2000">
                <a:ea typeface="+mn-lt"/>
                <a:cs typeface="+mn-lt"/>
              </a:rPr>
              <a:t> than </a:t>
            </a:r>
            <a:r>
              <a:rPr lang="en-GB" sz="2000" b="1">
                <a:ea typeface="+mn-lt"/>
                <a:cs typeface="+mn-lt"/>
              </a:rPr>
              <a:t>Benign (B)</a:t>
            </a:r>
            <a:r>
              <a:rPr lang="en-GB" sz="2000">
                <a:ea typeface="+mn-lt"/>
                <a:cs typeface="+mn-lt"/>
              </a:rPr>
              <a:t> tumors.</a:t>
            </a:r>
            <a:endParaRPr lang="en-GB" sz="2000"/>
          </a:p>
          <a:p>
            <a:pPr lvl="1"/>
            <a:r>
              <a:rPr lang="en-GB" sz="2000">
                <a:ea typeface="+mn-lt"/>
                <a:cs typeface="+mn-lt"/>
              </a:rPr>
              <a:t>Malignant: nearly </a:t>
            </a:r>
            <a:r>
              <a:rPr lang="en-GB" sz="2000" b="1">
                <a:ea typeface="+mn-lt"/>
                <a:cs typeface="+mn-lt"/>
              </a:rPr>
              <a:t>1000</a:t>
            </a:r>
            <a:endParaRPr lang="en-GB" sz="2000"/>
          </a:p>
          <a:p>
            <a:pPr lvl="1"/>
            <a:r>
              <a:rPr lang="en-GB" sz="2000">
                <a:ea typeface="+mn-lt"/>
                <a:cs typeface="+mn-lt"/>
              </a:rPr>
              <a:t>Benign: around </a:t>
            </a:r>
            <a:r>
              <a:rPr lang="en-GB" sz="2000" b="1">
                <a:ea typeface="+mn-lt"/>
                <a:cs typeface="+mn-lt"/>
              </a:rPr>
              <a:t>470</a:t>
            </a:r>
            <a:endParaRPr lang="en-GB" sz="2000"/>
          </a:p>
          <a:p>
            <a:pPr lvl="1"/>
            <a:r>
              <a:rPr lang="en-GB" sz="2000">
                <a:ea typeface="+mn-lt"/>
                <a:cs typeface="+mn-lt"/>
              </a:rPr>
              <a:t>There’s a </a:t>
            </a:r>
            <a:r>
              <a:rPr lang="en-GB" sz="2000" b="1">
                <a:ea typeface="+mn-lt"/>
                <a:cs typeface="+mn-lt"/>
              </a:rPr>
              <a:t>clear size difference</a:t>
            </a:r>
            <a:r>
              <a:rPr lang="en-GB" sz="2000">
                <a:ea typeface="+mn-lt"/>
                <a:cs typeface="+mn-lt"/>
              </a:rPr>
              <a:t> — on average, </a:t>
            </a:r>
            <a:r>
              <a:rPr lang="en-GB" sz="2000" b="1">
                <a:ea typeface="+mn-lt"/>
                <a:cs typeface="+mn-lt"/>
              </a:rPr>
              <a:t>malignant tumors are more than twice as large</a:t>
            </a:r>
            <a:r>
              <a:rPr lang="en-GB" sz="2000">
                <a:ea typeface="+mn-lt"/>
                <a:cs typeface="+mn-lt"/>
              </a:rPr>
              <a:t> as benign ones in terms of area.</a:t>
            </a:r>
            <a:endParaRPr lang="en-GB" sz="2000"/>
          </a:p>
          <a:p>
            <a:endParaRPr lang="en-GB" sz="2000"/>
          </a:p>
        </p:txBody>
      </p:sp>
    </p:spTree>
    <p:extLst>
      <p:ext uri="{BB962C8B-B14F-4D97-AF65-F5344CB8AC3E}">
        <p14:creationId xmlns:p14="http://schemas.microsoft.com/office/powerpoint/2010/main" val="885887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urple and blue cell&#10;&#10;AI-generated content may be incorrect.">
            <a:extLst>
              <a:ext uri="{FF2B5EF4-FFF2-40B4-BE49-F238E27FC236}">
                <a16:creationId xmlns:a16="http://schemas.microsoft.com/office/drawing/2014/main" id="{5E93819D-D7A8-4788-79A3-0F2AD410E3B5}"/>
              </a:ext>
            </a:extLst>
          </p:cNvPr>
          <p:cNvPicPr>
            <a:picLocks noChangeAspect="1"/>
          </p:cNvPicPr>
          <p:nvPr/>
        </p:nvPicPr>
        <p:blipFill>
          <a:blip r:embed="rId2">
            <a:alphaModFix amt="60000"/>
          </a:blip>
          <a:srcRect l="12229" r="1" b="1"/>
          <a:stretch>
            <a:fillRect/>
          </a:stretch>
        </p:blipFill>
        <p:spPr>
          <a:xfrm>
            <a:off x="180975" y="182880"/>
            <a:ext cx="11823637" cy="6499784"/>
          </a:xfrm>
          <a:prstGeom prst="rect">
            <a:avLst/>
          </a:prstGeom>
        </p:spPr>
      </p:pic>
      <p:sp>
        <p:nvSpPr>
          <p:cNvPr id="2" name="Title 1">
            <a:extLst>
              <a:ext uri="{FF2B5EF4-FFF2-40B4-BE49-F238E27FC236}">
                <a16:creationId xmlns:a16="http://schemas.microsoft.com/office/drawing/2014/main" id="{43DA3CF1-11A9-FEA2-7021-D601EC00C69E}"/>
              </a:ext>
            </a:extLst>
          </p:cNvPr>
          <p:cNvSpPr>
            <a:spLocks noGrp="1"/>
          </p:cNvSpPr>
          <p:nvPr>
            <p:ph type="title"/>
          </p:nvPr>
        </p:nvSpPr>
        <p:spPr>
          <a:xfrm>
            <a:off x="838200" y="525195"/>
            <a:ext cx="10165218" cy="1172072"/>
          </a:xfrm>
        </p:spPr>
        <p:txBody>
          <a:bodyPr anchor="b">
            <a:normAutofit/>
          </a:bodyPr>
          <a:lstStyle/>
          <a:p>
            <a:r>
              <a:rPr lang="en-GB" sz="4000" dirty="0">
                <a:solidFill>
                  <a:srgbClr val="FFFFFF"/>
                </a:solidFill>
                <a:ea typeface="+mj-lt"/>
                <a:cs typeface="+mj-lt"/>
              </a:rPr>
              <a:t>👩‍⚕️ What Does This shows?</a:t>
            </a:r>
            <a:endParaRPr lang="en-US" sz="4000" dirty="0">
              <a:solidFill>
                <a:srgbClr val="FFFFFF"/>
              </a:solidFill>
            </a:endParaRPr>
          </a:p>
        </p:txBody>
      </p:sp>
      <p:sp>
        <p:nvSpPr>
          <p:cNvPr id="3" name="Content Placeholder 2">
            <a:extLst>
              <a:ext uri="{FF2B5EF4-FFF2-40B4-BE49-F238E27FC236}">
                <a16:creationId xmlns:a16="http://schemas.microsoft.com/office/drawing/2014/main" id="{5DF24FDF-3898-A430-E321-A10BEC085564}"/>
              </a:ext>
            </a:extLst>
          </p:cNvPr>
          <p:cNvSpPr>
            <a:spLocks noGrp="1"/>
          </p:cNvSpPr>
          <p:nvPr>
            <p:ph idx="1"/>
          </p:nvPr>
        </p:nvSpPr>
        <p:spPr>
          <a:xfrm>
            <a:off x="838200" y="2344648"/>
            <a:ext cx="10165218" cy="3770110"/>
          </a:xfrm>
        </p:spPr>
        <p:txBody>
          <a:bodyPr vert="horz" lIns="91440" tIns="45720" rIns="91440" bIns="45720" rtlCol="0" anchor="t">
            <a:normAutofit/>
          </a:bodyPr>
          <a:lstStyle/>
          <a:p>
            <a:r>
              <a:rPr lang="en-GB" sz="2000" dirty="0">
                <a:solidFill>
                  <a:srgbClr val="FFFFFF"/>
                </a:solidFill>
                <a:ea typeface="+mn-lt"/>
                <a:cs typeface="+mn-lt"/>
              </a:rPr>
              <a:t>"Larger </a:t>
            </a:r>
            <a:r>
              <a:rPr lang="en-GB" sz="2000" err="1">
                <a:solidFill>
                  <a:srgbClr val="FFFFFF"/>
                </a:solidFill>
                <a:ea typeface="+mn-lt"/>
                <a:cs typeface="+mn-lt"/>
              </a:rPr>
              <a:t>tumor</a:t>
            </a:r>
            <a:r>
              <a:rPr lang="en-GB" sz="2000" dirty="0">
                <a:solidFill>
                  <a:srgbClr val="FFFFFF"/>
                </a:solidFill>
                <a:ea typeface="+mn-lt"/>
                <a:cs typeface="+mn-lt"/>
              </a:rPr>
              <a:t> area is strongly associated with malignancy."</a:t>
            </a:r>
            <a:endParaRPr lang="en-GB" sz="2000" dirty="0">
              <a:solidFill>
                <a:srgbClr val="FFFFFF"/>
              </a:solidFill>
            </a:endParaRPr>
          </a:p>
          <a:p>
            <a:r>
              <a:rPr lang="en-GB" sz="2000" dirty="0">
                <a:solidFill>
                  <a:srgbClr val="C00000"/>
                </a:solidFill>
                <a:ea typeface="+mn-lt"/>
                <a:cs typeface="+mn-lt"/>
              </a:rPr>
              <a:t>This tells you:</a:t>
            </a:r>
            <a:endParaRPr lang="en-GB" sz="2000" dirty="0">
              <a:solidFill>
                <a:srgbClr val="C00000"/>
              </a:solidFill>
            </a:endParaRPr>
          </a:p>
          <a:p>
            <a:r>
              <a:rPr lang="en-GB" sz="2000" b="1" err="1">
                <a:solidFill>
                  <a:schemeClr val="bg1"/>
                </a:solidFill>
                <a:ea typeface="+mn-lt"/>
                <a:cs typeface="+mn-lt"/>
              </a:rPr>
              <a:t>Tumor</a:t>
            </a:r>
            <a:r>
              <a:rPr lang="en-GB" sz="2000" b="1" dirty="0">
                <a:solidFill>
                  <a:schemeClr val="accent1">
                    <a:lumMod val="49000"/>
                  </a:schemeClr>
                </a:solidFill>
                <a:ea typeface="+mn-lt"/>
                <a:cs typeface="+mn-lt"/>
              </a:rPr>
              <a:t> </a:t>
            </a:r>
            <a:r>
              <a:rPr lang="en-GB" sz="2000" b="1" dirty="0">
                <a:solidFill>
                  <a:srgbClr val="FFFFFF"/>
                </a:solidFill>
                <a:ea typeface="+mn-lt"/>
                <a:cs typeface="+mn-lt"/>
              </a:rPr>
              <a:t>area is a powerful feature</a:t>
            </a:r>
            <a:r>
              <a:rPr lang="en-GB" sz="2000" dirty="0">
                <a:solidFill>
                  <a:srgbClr val="FFFFFF"/>
                </a:solidFill>
                <a:ea typeface="+mn-lt"/>
                <a:cs typeface="+mn-lt"/>
              </a:rPr>
              <a:t> for distinguishing between benign and malignant </a:t>
            </a:r>
            <a:r>
              <a:rPr lang="en-GB" sz="2000" err="1">
                <a:solidFill>
                  <a:srgbClr val="FFFFFF"/>
                </a:solidFill>
                <a:ea typeface="+mn-lt"/>
                <a:cs typeface="+mn-lt"/>
              </a:rPr>
              <a:t>tumors</a:t>
            </a:r>
            <a:r>
              <a:rPr lang="en-GB" sz="2000" dirty="0">
                <a:solidFill>
                  <a:srgbClr val="FFFFFF"/>
                </a:solidFill>
                <a:ea typeface="+mn-lt"/>
                <a:cs typeface="+mn-lt"/>
              </a:rPr>
              <a:t>.</a:t>
            </a:r>
            <a:endParaRPr lang="en-GB" sz="2000" dirty="0">
              <a:solidFill>
                <a:srgbClr val="FFFFFF"/>
              </a:solidFill>
            </a:endParaRPr>
          </a:p>
          <a:p>
            <a:r>
              <a:rPr lang="en-GB" sz="2000" dirty="0">
                <a:solidFill>
                  <a:srgbClr val="FFFFFF"/>
                </a:solidFill>
                <a:ea typeface="+mn-lt"/>
                <a:cs typeface="+mn-lt"/>
              </a:rPr>
              <a:t>If you encounter a </a:t>
            </a:r>
            <a:r>
              <a:rPr lang="en-GB" sz="2000" err="1">
                <a:solidFill>
                  <a:srgbClr val="FFFFFF"/>
                </a:solidFill>
                <a:ea typeface="+mn-lt"/>
                <a:cs typeface="+mn-lt"/>
              </a:rPr>
              <a:t>tumor</a:t>
            </a:r>
            <a:r>
              <a:rPr lang="en-GB" sz="2000" dirty="0">
                <a:solidFill>
                  <a:srgbClr val="FFFFFF"/>
                </a:solidFill>
                <a:ea typeface="+mn-lt"/>
                <a:cs typeface="+mn-lt"/>
              </a:rPr>
              <a:t> with a </a:t>
            </a:r>
            <a:r>
              <a:rPr lang="en-GB" sz="2000" b="1" dirty="0">
                <a:solidFill>
                  <a:srgbClr val="FFFFFF"/>
                </a:solidFill>
                <a:ea typeface="+mn-lt"/>
                <a:cs typeface="+mn-lt"/>
              </a:rPr>
              <a:t>high area mean</a:t>
            </a:r>
            <a:r>
              <a:rPr lang="en-GB" sz="2000" dirty="0">
                <a:solidFill>
                  <a:srgbClr val="FFFFFF"/>
                </a:solidFill>
                <a:ea typeface="+mn-lt"/>
                <a:cs typeface="+mn-lt"/>
              </a:rPr>
              <a:t>, it should raise a red flag for possible malignancy.</a:t>
            </a:r>
            <a:endParaRPr lang="en-GB" sz="2000" dirty="0">
              <a:solidFill>
                <a:srgbClr val="FFFFFF"/>
              </a:solidFill>
            </a:endParaRPr>
          </a:p>
          <a:p>
            <a:r>
              <a:rPr lang="en-GB" sz="2000" dirty="0">
                <a:solidFill>
                  <a:srgbClr val="FFFFFF"/>
                </a:solidFill>
                <a:ea typeface="+mn-lt"/>
                <a:cs typeface="+mn-lt"/>
              </a:rPr>
              <a:t>This finding supports the idea of using </a:t>
            </a:r>
            <a:r>
              <a:rPr lang="en-GB" sz="2000" err="1">
                <a:solidFill>
                  <a:srgbClr val="FFFFFF"/>
                </a:solidFill>
                <a:ea typeface="+mn-lt"/>
                <a:cs typeface="+mn-lt"/>
              </a:rPr>
              <a:t>tumor</a:t>
            </a:r>
            <a:r>
              <a:rPr lang="en-GB" sz="2000" dirty="0">
                <a:solidFill>
                  <a:srgbClr val="FFFFFF"/>
                </a:solidFill>
                <a:ea typeface="+mn-lt"/>
                <a:cs typeface="+mn-lt"/>
              </a:rPr>
              <a:t> </a:t>
            </a:r>
            <a:r>
              <a:rPr lang="en-GB" sz="2000" b="1" dirty="0">
                <a:solidFill>
                  <a:srgbClr val="FFFFFF"/>
                </a:solidFill>
                <a:ea typeface="+mn-lt"/>
                <a:cs typeface="+mn-lt"/>
              </a:rPr>
              <a:t>area as a screening indicator</a:t>
            </a:r>
            <a:r>
              <a:rPr lang="en-GB" sz="2000" dirty="0">
                <a:solidFill>
                  <a:srgbClr val="FFFFFF"/>
                </a:solidFill>
                <a:ea typeface="+mn-lt"/>
                <a:cs typeface="+mn-lt"/>
              </a:rPr>
              <a:t> during early diagnosis.</a:t>
            </a:r>
            <a:endParaRPr lang="en-GB" sz="2000" dirty="0">
              <a:solidFill>
                <a:srgbClr val="FFFFFF"/>
              </a:solidFill>
            </a:endParaRPr>
          </a:p>
          <a:p>
            <a:endParaRPr lang="en-GB" sz="1900">
              <a:solidFill>
                <a:srgbClr val="FFFFFF"/>
              </a:solidFill>
            </a:endParaRPr>
          </a:p>
        </p:txBody>
      </p:sp>
    </p:spTree>
    <p:extLst>
      <p:ext uri="{BB962C8B-B14F-4D97-AF65-F5344CB8AC3E}">
        <p14:creationId xmlns:p14="http://schemas.microsoft.com/office/powerpoint/2010/main" val="2989384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0F3ED39-2A0C-EFC3-D2AA-E80C61A9603D}"/>
              </a:ext>
            </a:extLst>
          </p:cNvPr>
          <p:cNvPicPr>
            <a:picLocks noChangeAspect="1"/>
          </p:cNvPicPr>
          <p:nvPr/>
        </p:nvPicPr>
        <p:blipFill>
          <a:blip r:embed="rId2"/>
          <a:srcRect t="10224"/>
          <a:stretch>
            <a:fillRect/>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92C1F7-E42B-0B49-6ABA-94F24212C7F7}"/>
              </a:ext>
            </a:extLst>
          </p:cNvPr>
          <p:cNvSpPr>
            <a:spLocks noGrp="1"/>
          </p:cNvSpPr>
          <p:nvPr>
            <p:ph type="title"/>
          </p:nvPr>
        </p:nvSpPr>
        <p:spPr>
          <a:xfrm>
            <a:off x="838200" y="365125"/>
            <a:ext cx="3822189" cy="1899912"/>
          </a:xfrm>
        </p:spPr>
        <p:txBody>
          <a:bodyPr>
            <a:normAutofit/>
          </a:bodyPr>
          <a:lstStyle/>
          <a:p>
            <a:r>
              <a:rPr lang="en-GB" sz="4000">
                <a:ea typeface="+mj-lt"/>
                <a:cs typeface="+mj-lt"/>
              </a:rPr>
              <a:t>📊Distribution of Texture Mean by Diagnosis</a:t>
            </a:r>
            <a:endParaRPr lang="en-US" sz="4000"/>
          </a:p>
        </p:txBody>
      </p:sp>
      <p:sp>
        <p:nvSpPr>
          <p:cNvPr id="3" name="Content Placeholder 2">
            <a:extLst>
              <a:ext uri="{FF2B5EF4-FFF2-40B4-BE49-F238E27FC236}">
                <a16:creationId xmlns:a16="http://schemas.microsoft.com/office/drawing/2014/main" id="{78871FC8-E97B-A2E9-7333-201E928975C1}"/>
              </a:ext>
            </a:extLst>
          </p:cNvPr>
          <p:cNvSpPr>
            <a:spLocks noGrp="1"/>
          </p:cNvSpPr>
          <p:nvPr>
            <p:ph idx="1"/>
          </p:nvPr>
        </p:nvSpPr>
        <p:spPr>
          <a:xfrm>
            <a:off x="838200" y="2268549"/>
            <a:ext cx="3822189" cy="3908414"/>
          </a:xfrm>
        </p:spPr>
        <p:txBody>
          <a:bodyPr vert="horz" lIns="91440" tIns="45720" rIns="91440" bIns="45720" rtlCol="0" anchor="t">
            <a:normAutofit/>
          </a:bodyPr>
          <a:lstStyle/>
          <a:p>
            <a:endParaRPr lang="en-GB" sz="1700" dirty="0">
              <a:solidFill>
                <a:srgbClr val="0070C0"/>
              </a:solidFill>
            </a:endParaRPr>
          </a:p>
          <a:p>
            <a:r>
              <a:rPr lang="en-GB" sz="1700" b="1" dirty="0">
                <a:solidFill>
                  <a:srgbClr val="0070C0"/>
                </a:solidFill>
                <a:ea typeface="+mn-lt"/>
                <a:cs typeface="+mn-lt"/>
              </a:rPr>
              <a:t>Malignant </a:t>
            </a:r>
            <a:r>
              <a:rPr lang="en-GB" sz="1700" b="1" err="1">
                <a:solidFill>
                  <a:srgbClr val="0070C0"/>
                </a:solidFill>
                <a:ea typeface="+mn-lt"/>
                <a:cs typeface="+mn-lt"/>
              </a:rPr>
              <a:t>tumors</a:t>
            </a:r>
            <a:r>
              <a:rPr lang="en-GB" sz="1700" b="1" dirty="0">
                <a:solidFill>
                  <a:srgbClr val="0070C0"/>
                </a:solidFill>
                <a:ea typeface="+mn-lt"/>
                <a:cs typeface="+mn-lt"/>
              </a:rPr>
              <a:t> (blue)</a:t>
            </a:r>
            <a:r>
              <a:rPr lang="en-GB" sz="1700" dirty="0">
                <a:solidFill>
                  <a:srgbClr val="0070C0"/>
                </a:solidFill>
                <a:ea typeface="+mn-lt"/>
                <a:cs typeface="+mn-lt"/>
              </a:rPr>
              <a:t> </a:t>
            </a:r>
            <a:r>
              <a:rPr lang="en-GB" sz="1700" dirty="0">
                <a:ea typeface="+mn-lt"/>
                <a:cs typeface="+mn-lt"/>
              </a:rPr>
              <a:t>tend to have </a:t>
            </a:r>
            <a:r>
              <a:rPr lang="en-GB" sz="1700" b="1" dirty="0">
                <a:ea typeface="+mn-lt"/>
                <a:cs typeface="+mn-lt"/>
              </a:rPr>
              <a:t>higher texture mean values</a:t>
            </a:r>
            <a:r>
              <a:rPr lang="en-GB" sz="1700" dirty="0">
                <a:ea typeface="+mn-lt"/>
                <a:cs typeface="+mn-lt"/>
              </a:rPr>
              <a:t>, with a wider spread and higher density around the upper range. </a:t>
            </a:r>
            <a:endParaRPr lang="en-GB" sz="1700" dirty="0"/>
          </a:p>
          <a:p>
            <a:r>
              <a:rPr lang="en-GB" sz="1700" b="1" dirty="0">
                <a:solidFill>
                  <a:schemeClr val="accent2"/>
                </a:solidFill>
                <a:ea typeface="+mn-lt"/>
                <a:cs typeface="+mn-lt"/>
              </a:rPr>
              <a:t>Benign </a:t>
            </a:r>
            <a:r>
              <a:rPr lang="en-GB" sz="1700" b="1" err="1">
                <a:solidFill>
                  <a:schemeClr val="accent2"/>
                </a:solidFill>
                <a:ea typeface="+mn-lt"/>
                <a:cs typeface="+mn-lt"/>
              </a:rPr>
              <a:t>tumors</a:t>
            </a:r>
            <a:r>
              <a:rPr lang="en-GB" sz="1700" b="1" dirty="0">
                <a:solidFill>
                  <a:schemeClr val="accent2"/>
                </a:solidFill>
                <a:ea typeface="+mn-lt"/>
                <a:cs typeface="+mn-lt"/>
              </a:rPr>
              <a:t> (orange)</a:t>
            </a:r>
            <a:r>
              <a:rPr lang="en-GB" sz="1700" dirty="0">
                <a:ea typeface="+mn-lt"/>
                <a:cs typeface="+mn-lt"/>
              </a:rPr>
              <a:t> show a </a:t>
            </a:r>
            <a:r>
              <a:rPr lang="en-GB" sz="1700" b="1" dirty="0">
                <a:ea typeface="+mn-lt"/>
                <a:cs typeface="+mn-lt"/>
              </a:rPr>
              <a:t>lower texture mean</a:t>
            </a:r>
            <a:r>
              <a:rPr lang="en-GB" sz="1700" dirty="0">
                <a:ea typeface="+mn-lt"/>
                <a:cs typeface="+mn-lt"/>
              </a:rPr>
              <a:t>, with a tighter distribution and fewer high-value outliers.</a:t>
            </a:r>
            <a:endParaRPr lang="en-GB" sz="1700" dirty="0"/>
          </a:p>
          <a:p>
            <a:r>
              <a:rPr lang="en-GB" sz="1700" dirty="0">
                <a:ea typeface="+mn-lt"/>
                <a:cs typeface="+mn-lt"/>
              </a:rPr>
              <a:t>The </a:t>
            </a:r>
            <a:r>
              <a:rPr lang="en-GB" sz="1700" b="1" dirty="0">
                <a:ea typeface="+mn-lt"/>
                <a:cs typeface="+mn-lt"/>
              </a:rPr>
              <a:t>box plots inside</a:t>
            </a:r>
            <a:r>
              <a:rPr lang="en-GB" sz="1700" dirty="0">
                <a:ea typeface="+mn-lt"/>
                <a:cs typeface="+mn-lt"/>
              </a:rPr>
              <a:t> each violin show the </a:t>
            </a:r>
            <a:r>
              <a:rPr lang="en-GB" sz="1700" b="1" dirty="0">
                <a:ea typeface="+mn-lt"/>
                <a:cs typeface="+mn-lt"/>
              </a:rPr>
              <a:t>median and interquartile range (IQR)</a:t>
            </a:r>
            <a:r>
              <a:rPr lang="en-GB" sz="1700" dirty="0">
                <a:ea typeface="+mn-lt"/>
                <a:cs typeface="+mn-lt"/>
              </a:rPr>
              <a:t>, confirming that malignant </a:t>
            </a:r>
            <a:r>
              <a:rPr lang="en-GB" sz="1700" dirty="0" err="1">
                <a:ea typeface="+mn-lt"/>
                <a:cs typeface="+mn-lt"/>
              </a:rPr>
              <a:t>tumors</a:t>
            </a:r>
            <a:r>
              <a:rPr lang="en-GB" sz="1700" dirty="0">
                <a:ea typeface="+mn-lt"/>
                <a:cs typeface="+mn-lt"/>
              </a:rPr>
              <a:t> generally have a higher central tendency in texture.</a:t>
            </a:r>
            <a:endParaRPr lang="en-GB" sz="1700" dirty="0"/>
          </a:p>
          <a:p>
            <a:endParaRPr lang="en-GB" sz="1700"/>
          </a:p>
        </p:txBody>
      </p:sp>
    </p:spTree>
    <p:extLst>
      <p:ext uri="{BB962C8B-B14F-4D97-AF65-F5344CB8AC3E}">
        <p14:creationId xmlns:p14="http://schemas.microsoft.com/office/powerpoint/2010/main" val="25191068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Breast cancer Report</vt:lpstr>
      <vt:lpstr>Understanding the data</vt:lpstr>
      <vt:lpstr>🔍Distribution of Malignant (M) and Benign (B) Tumors</vt:lpstr>
      <vt:lpstr>👩‍⚕️ Why This Matters for You as a Doctor</vt:lpstr>
      <vt:lpstr>🔍 What You Can Observe</vt:lpstr>
      <vt:lpstr>👩‍⚕️ As a Doctor, What Does This Mean?</vt:lpstr>
      <vt:lpstr>🔍 What You Can Observe</vt:lpstr>
      <vt:lpstr>👩‍⚕️ What Does This shows?</vt:lpstr>
      <vt:lpstr>📊Distribution of Texture Mean by Diagnosis</vt:lpstr>
      <vt:lpstr>🧠 What This Might Mean Clinically</vt:lpstr>
      <vt:lpstr>📊 What the Histogram Shows </vt:lpstr>
      <vt:lpstr>🧠 Clinical Insight</vt:lpstr>
      <vt:lpstr>🧪Models we did</vt:lpstr>
      <vt:lpstr>🩺 Clinical Framing Advice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205</cp:revision>
  <dcterms:created xsi:type="dcterms:W3CDTF">2025-08-08T00:39:53Z</dcterms:created>
  <dcterms:modified xsi:type="dcterms:W3CDTF">2025-08-08T01:39:08Z</dcterms:modified>
</cp:coreProperties>
</file>